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0"/>
  </p:notesMasterIdLst>
  <p:sldIdLst>
    <p:sldId id="256" r:id="rId5"/>
    <p:sldId id="257" r:id="rId6"/>
    <p:sldId id="258" r:id="rId7"/>
    <p:sldId id="270" r:id="rId8"/>
    <p:sldId id="269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8" r:id="rId17"/>
    <p:sldId id="271" r:id="rId18"/>
    <p:sldId id="272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AB80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C00ADB7-B5F7-4520-BCCD-619DD4C364CF}" v="354" dt="2022-03-11T04:50:04.40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28" autoAdjust="0"/>
    <p:restoredTop sz="87006" autoAdjust="0"/>
  </p:normalViewPr>
  <p:slideViewPr>
    <p:cSldViewPr snapToGrid="0">
      <p:cViewPr varScale="1">
        <p:scale>
          <a:sx n="62" d="100"/>
          <a:sy n="62" d="100"/>
        </p:scale>
        <p:origin x="852" y="6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GNEW Tiela [Southern River College]" userId="bf386e6b-4d7d-43de-b407-a69201ec0eea" providerId="ADAL" clId="{AC00ADB7-B5F7-4520-BCCD-619DD4C364CF}"/>
    <pc:docChg chg="undo custSel addSld modSld">
      <pc:chgData name="AGNEW Tiela [Southern River College]" userId="bf386e6b-4d7d-43de-b407-a69201ec0eea" providerId="ADAL" clId="{AC00ADB7-B5F7-4520-BCCD-619DD4C364CF}" dt="2022-03-11T04:50:04.403" v="369" actId="20577"/>
      <pc:docMkLst>
        <pc:docMk/>
      </pc:docMkLst>
      <pc:sldChg chg="modSp">
        <pc:chgData name="AGNEW Tiela [Southern River College]" userId="bf386e6b-4d7d-43de-b407-a69201ec0eea" providerId="ADAL" clId="{AC00ADB7-B5F7-4520-BCCD-619DD4C364CF}" dt="2022-03-11T04:50:04.403" v="369" actId="20577"/>
        <pc:sldMkLst>
          <pc:docMk/>
          <pc:sldMk cId="3134852434" sldId="259"/>
        </pc:sldMkLst>
        <pc:spChg chg="mod">
          <ac:chgData name="AGNEW Tiela [Southern River College]" userId="bf386e6b-4d7d-43de-b407-a69201ec0eea" providerId="ADAL" clId="{AC00ADB7-B5F7-4520-BCCD-619DD4C364CF}" dt="2022-03-11T04:50:04.403" v="369" actId="20577"/>
          <ac:spMkLst>
            <pc:docMk/>
            <pc:sldMk cId="3134852434" sldId="259"/>
            <ac:spMk id="3" creationId="{95111F8E-9E51-48E6-8C66-BE22320CB6D9}"/>
          </ac:spMkLst>
        </pc:spChg>
      </pc:sldChg>
      <pc:sldChg chg="addSp delSp modSp add mod addAnim delAnim modAnim">
        <pc:chgData name="AGNEW Tiela [Southern River College]" userId="bf386e6b-4d7d-43de-b407-a69201ec0eea" providerId="ADAL" clId="{AC00ADB7-B5F7-4520-BCCD-619DD4C364CF}" dt="2022-03-10T21:27:24.512" v="84" actId="20577"/>
        <pc:sldMkLst>
          <pc:docMk/>
          <pc:sldMk cId="2996433339" sldId="271"/>
        </pc:sldMkLst>
        <pc:spChg chg="mod">
          <ac:chgData name="AGNEW Tiela [Southern River College]" userId="bf386e6b-4d7d-43de-b407-a69201ec0eea" providerId="ADAL" clId="{AC00ADB7-B5F7-4520-BCCD-619DD4C364CF}" dt="2022-03-10T21:25:28.372" v="2" actId="6549"/>
          <ac:spMkLst>
            <pc:docMk/>
            <pc:sldMk cId="2996433339" sldId="271"/>
            <ac:spMk id="2" creationId="{BF0684A4-F0BA-4647-A334-0234BE451ECD}"/>
          </ac:spMkLst>
        </pc:spChg>
        <pc:spChg chg="add del mod">
          <ac:chgData name="AGNEW Tiela [Southern River College]" userId="bf386e6b-4d7d-43de-b407-a69201ec0eea" providerId="ADAL" clId="{AC00ADB7-B5F7-4520-BCCD-619DD4C364CF}" dt="2022-03-10T21:27:24.512" v="84" actId="20577"/>
          <ac:spMkLst>
            <pc:docMk/>
            <pc:sldMk cId="2996433339" sldId="271"/>
            <ac:spMk id="3" creationId="{95111F8E-9E51-48E6-8C66-BE22320CB6D9}"/>
          </ac:spMkLst>
        </pc:spChg>
        <pc:spChg chg="add del mod">
          <ac:chgData name="AGNEW Tiela [Southern River College]" userId="bf386e6b-4d7d-43de-b407-a69201ec0eea" providerId="ADAL" clId="{AC00ADB7-B5F7-4520-BCCD-619DD4C364CF}" dt="2022-03-10T21:25:37.582" v="4" actId="478"/>
          <ac:spMkLst>
            <pc:docMk/>
            <pc:sldMk cId="2996433339" sldId="271"/>
            <ac:spMk id="6" creationId="{699F4F5F-7064-4AEF-AA34-20D4BC0D2CCA}"/>
          </ac:spMkLst>
        </pc:spChg>
        <pc:picChg chg="del">
          <ac:chgData name="AGNEW Tiela [Southern River College]" userId="bf386e6b-4d7d-43de-b407-a69201ec0eea" providerId="ADAL" clId="{AC00ADB7-B5F7-4520-BCCD-619DD4C364CF}" dt="2022-03-10T21:25:20.328" v="1" actId="478"/>
          <ac:picMkLst>
            <pc:docMk/>
            <pc:sldMk cId="2996433339" sldId="271"/>
            <ac:picMk id="5" creationId="{85299E72-36AB-437B-A1AE-093B2B3E9A6D}"/>
          </ac:picMkLst>
        </pc:picChg>
        <pc:picChg chg="add mod">
          <ac:chgData name="AGNEW Tiela [Southern River College]" userId="bf386e6b-4d7d-43de-b407-a69201ec0eea" providerId="ADAL" clId="{AC00ADB7-B5F7-4520-BCCD-619DD4C364CF}" dt="2022-03-10T21:27:19.252" v="83" actId="14100"/>
          <ac:picMkLst>
            <pc:docMk/>
            <pc:sldMk cId="2996433339" sldId="271"/>
            <ac:picMk id="8" creationId="{618A20D5-F5A7-4128-A4F9-53FA7BC59F53}"/>
          </ac:picMkLst>
        </pc:picChg>
      </pc:sldChg>
      <pc:sldChg chg="delSp modSp add mod modAnim">
        <pc:chgData name="AGNEW Tiela [Southern River College]" userId="bf386e6b-4d7d-43de-b407-a69201ec0eea" providerId="ADAL" clId="{AC00ADB7-B5F7-4520-BCCD-619DD4C364CF}" dt="2022-03-10T21:29:20.550" v="367" actId="6549"/>
        <pc:sldMkLst>
          <pc:docMk/>
          <pc:sldMk cId="2701022170" sldId="272"/>
        </pc:sldMkLst>
        <pc:spChg chg="mod">
          <ac:chgData name="AGNEW Tiela [Southern River College]" userId="bf386e6b-4d7d-43de-b407-a69201ec0eea" providerId="ADAL" clId="{AC00ADB7-B5F7-4520-BCCD-619DD4C364CF}" dt="2022-03-10T21:29:20.550" v="367" actId="6549"/>
          <ac:spMkLst>
            <pc:docMk/>
            <pc:sldMk cId="2701022170" sldId="272"/>
            <ac:spMk id="3" creationId="{95111F8E-9E51-48E6-8C66-BE22320CB6D9}"/>
          </ac:spMkLst>
        </pc:spChg>
        <pc:picChg chg="del">
          <ac:chgData name="AGNEW Tiela [Southern River College]" userId="bf386e6b-4d7d-43de-b407-a69201ec0eea" providerId="ADAL" clId="{AC00ADB7-B5F7-4520-BCCD-619DD4C364CF}" dt="2022-03-10T21:27:43.208" v="86" actId="478"/>
          <ac:picMkLst>
            <pc:docMk/>
            <pc:sldMk cId="2701022170" sldId="272"/>
            <ac:picMk id="8" creationId="{618A20D5-F5A7-4128-A4F9-53FA7BC59F53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24E2EA-CE68-48BD-917A-D558F27EF592}" type="datetimeFigureOut">
              <a:rPr lang="en-AU" smtClean="0"/>
              <a:t>11/03/2022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7AADA2-1782-489D-8FC5-BEBD7798941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377405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b="1" dirty="0"/>
              <a:t>Rain: </a:t>
            </a:r>
            <a:r>
              <a:rPr lang="en-AU" dirty="0"/>
              <a:t>frozen precipitation melts and reaches the ground as rain. </a:t>
            </a:r>
            <a:r>
              <a:rPr lang="en-AU" b="1" dirty="0"/>
              <a:t>Freezing rain:</a:t>
            </a:r>
            <a:r>
              <a:rPr lang="en-AU" b="0" dirty="0"/>
              <a:t> Frozen precipitation melts in the warm air. Rain falls and freezes on cold surfaces.</a:t>
            </a:r>
          </a:p>
          <a:p>
            <a:r>
              <a:rPr lang="en-AU" b="1" dirty="0"/>
              <a:t>Sleet:</a:t>
            </a:r>
            <a:r>
              <a:rPr lang="en-AU" b="0" dirty="0"/>
              <a:t> frozen precipitation melts in shallow warm air. Then refreezes into sleet before reaching the surface. </a:t>
            </a:r>
            <a:r>
              <a:rPr lang="en-AU" b="1" dirty="0"/>
              <a:t>Snow:</a:t>
            </a:r>
            <a:r>
              <a:rPr lang="en-AU" b="0" dirty="0"/>
              <a:t> falls through cold air and reaches the surface.</a:t>
            </a:r>
            <a:endParaRPr lang="en-AU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7AADA2-1782-489D-8FC5-BEBD77989413}" type="slidenum">
              <a:rPr lang="en-AU" smtClean="0"/>
              <a:t>10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528542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C65B42-66D2-4B1E-A692-0AB00EA66A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C28F8E-BC41-4290-B57C-12D1D188E7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5B8101-9015-4668-BCB7-C7462150CA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6B52DD-BF92-4222-AFC9-7F25D625BB8E}" type="datetimeFigureOut">
              <a:rPr lang="en-AU" smtClean="0"/>
              <a:t>11/03/2022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E3255F-7B68-4059-A79B-0C1CE91B7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842858-656A-4416-8450-FC87929F62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02972-BEBB-4A10-BE04-27EF751AB5D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113767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BEE86-D147-489E-B511-AE7EFC7A7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5B7EC08-AF4A-480F-A949-060AC0ACC8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ACFC0A-862D-400C-83C7-97307BFBE8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6B52DD-BF92-4222-AFC9-7F25D625BB8E}" type="datetimeFigureOut">
              <a:rPr lang="en-AU" smtClean="0"/>
              <a:t>11/03/2022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18B6BD-7852-4745-B746-BD96A71DA7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81CD61-6A4F-46B5-ACA5-8D9847EB1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02972-BEBB-4A10-BE04-27EF751AB5D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842196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01B0F6C-86A4-4447-BE81-D020BC5EF7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472601-9FD7-4B2D-9447-8EAC3C436E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36CB9B-891E-4698-9D17-D3AFF649A3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6B52DD-BF92-4222-AFC9-7F25D625BB8E}" type="datetimeFigureOut">
              <a:rPr lang="en-AU" smtClean="0"/>
              <a:t>11/03/2022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64B5BD-8CB4-435A-A21B-5DE4C6F054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AC24F2-678F-4617-8F4F-31D5D1F0D4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02972-BEBB-4A10-BE04-27EF751AB5D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173772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EFA6AF-EDA8-43F9-B3F8-1A097F061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946FAD-A415-4BB5-8A6D-32A4F86176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E1B926-5746-4070-8974-3661344EC2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6B52DD-BF92-4222-AFC9-7F25D625BB8E}" type="datetimeFigureOut">
              <a:rPr lang="en-AU" smtClean="0"/>
              <a:t>11/03/2022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87E1AA-89FB-4B97-ABF0-8BB1AA0471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A3900E-05F2-4575-B086-2842DF455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02972-BEBB-4A10-BE04-27EF751AB5D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277730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600EC2-6F4B-4DA5-8F4A-3807F84A0F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066A08-1ADA-4F77-9927-4740C7AAD7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816777-1128-4729-BEB7-B1088AE9C0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6B52DD-BF92-4222-AFC9-7F25D625BB8E}" type="datetimeFigureOut">
              <a:rPr lang="en-AU" smtClean="0"/>
              <a:t>11/03/2022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A5C9B4-936D-4D30-B282-B53DD1910C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59BFFA-A591-4441-B2FF-051D5BA315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02972-BEBB-4A10-BE04-27EF751AB5D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896389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4F463-1D4C-4990-8D02-4EA0135398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D789B2-97BA-4C4F-A66D-D8314D241E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15A8CF-11E6-4F73-B658-6329C57A1A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9F7C5D-2548-4803-A79A-8773165980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6B52DD-BF92-4222-AFC9-7F25D625BB8E}" type="datetimeFigureOut">
              <a:rPr lang="en-AU" smtClean="0"/>
              <a:t>11/03/2022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AF24FA-57A3-481D-8CA0-3B81504D94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989FA2-1BA4-4E0D-BAAB-28F74474D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02972-BEBB-4A10-BE04-27EF751AB5D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738015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9D397F-2262-4FB4-90E7-5C5BFBC981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9EA69F-7222-493D-8DF7-31D86D0D28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79B374-73FE-4D68-A5B6-04B2E44E17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9D4199-03C6-466F-BFD1-3225D58D08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1AECA18-4E36-42A2-8FD8-9B2156802C7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CEAA737-C5D8-41D4-8968-5BE1A944C1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6B52DD-BF92-4222-AFC9-7F25D625BB8E}" type="datetimeFigureOut">
              <a:rPr lang="en-AU" smtClean="0"/>
              <a:t>11/03/2022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18C604A-C889-474B-96C0-731655153F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B859D1-3B7B-4506-9E4C-63A82DEFF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02972-BEBB-4A10-BE04-27EF751AB5D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656954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6C0A22-A581-478F-8482-BB46272CB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A5F0719-3B8F-4686-A5D7-20092B79B6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6B52DD-BF92-4222-AFC9-7F25D625BB8E}" type="datetimeFigureOut">
              <a:rPr lang="en-AU" smtClean="0"/>
              <a:t>11/03/2022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A76828-2199-41FB-8A40-B4E1811BDF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69D66E-D8F2-4706-A007-6E5804BFE1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02972-BEBB-4A10-BE04-27EF751AB5D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944194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F5F0B6B-2D1E-4187-8163-4E9C35CAEE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6B52DD-BF92-4222-AFC9-7F25D625BB8E}" type="datetimeFigureOut">
              <a:rPr lang="en-AU" smtClean="0"/>
              <a:t>11/03/2022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8F4F52D-4A57-415E-B005-922DDEBA9C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BF566B-EF16-4F46-9C4F-289561E75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02972-BEBB-4A10-BE04-27EF751AB5D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626452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EDE83-1164-49D3-866E-20A813FE11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0F37AE-8FF5-47CC-9D5C-C0A261F84C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B6F776-EEB3-43BD-8B54-8A5F6B6905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4BD048-6AC7-428A-AA65-AF8298EF69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6B52DD-BF92-4222-AFC9-7F25D625BB8E}" type="datetimeFigureOut">
              <a:rPr lang="en-AU" smtClean="0"/>
              <a:t>11/03/2022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E75AB8-699C-42AB-A08F-EF72E14049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CE0A8B-8818-4B44-A6DE-456305BD9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02972-BEBB-4A10-BE04-27EF751AB5D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038409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7FAB1B-3E43-43B7-A6AB-171F657C4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B6E4B9F-88CE-410F-8F92-E39EE560D8D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398EB7-BBBF-4897-AA1F-BC36167FAC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C3C575-588E-4995-BEBB-16A88FDFEF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6B52DD-BF92-4222-AFC9-7F25D625BB8E}" type="datetimeFigureOut">
              <a:rPr lang="en-AU" smtClean="0"/>
              <a:t>11/03/2022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49E0F8-2BD1-4750-8365-CFE8E92EB2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79AB11-5C9E-4B7E-9C99-FE2019B6AF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02972-BEBB-4A10-BE04-27EF751AB5D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422128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F980830-6C89-4EB1-9B73-14313CD71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07AB37-F047-4EA6-9332-9C680BAB39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CAFD41-5275-4536-91BF-09E8EC7F48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6B52DD-BF92-4222-AFC9-7F25D625BB8E}" type="datetimeFigureOut">
              <a:rPr lang="en-AU" smtClean="0"/>
              <a:t>11/03/2022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3A6172-EEDC-48A8-A3CC-71094AFDCC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3C2C58-37D0-4AC5-BDE1-FCCAF19B98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602972-BEBB-4A10-BE04-27EF751AB5D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955484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microsoft.com/office/2007/relationships/hdphoto" Target="../media/hdphoto2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15.png"/><Relationship Id="rId4" Type="http://schemas.microsoft.com/office/2007/relationships/hdphoto" Target="../media/hdphoto2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microsoft.com/office/2007/relationships/hdphoto" Target="../media/hdphoto2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microsoft.com/office/2007/relationships/hdphoto" Target="../media/hdphoto2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4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png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microsoft.com/office/2007/relationships/hdphoto" Target="../media/hdphoto2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microsoft.com/office/2007/relationships/hdphoto" Target="../media/hdphoto2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microsoft.com/office/2007/relationships/hdphoto" Target="../media/hdphoto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684A4-F0BA-4647-A334-0234BE451E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78570" y="2235200"/>
            <a:ext cx="7834859" cy="2387600"/>
          </a:xfrm>
          <a:solidFill>
            <a:schemeClr val="bg1">
              <a:alpha val="50000"/>
            </a:schemeClr>
          </a:solidFill>
        </p:spPr>
        <p:txBody>
          <a:bodyPr anchor="ctr"/>
          <a:lstStyle/>
          <a:p>
            <a:r>
              <a:rPr lang="en-AU" dirty="0">
                <a:latin typeface="Amasis MT Pro Black" panose="02040A04050005020304" pitchFamily="18" charset="0"/>
              </a:rPr>
              <a:t>The Water Cycle</a:t>
            </a:r>
          </a:p>
        </p:txBody>
      </p:sp>
    </p:spTree>
    <p:extLst>
      <p:ext uri="{BB962C8B-B14F-4D97-AF65-F5344CB8AC3E}">
        <p14:creationId xmlns:p14="http://schemas.microsoft.com/office/powerpoint/2010/main" val="30755314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684A4-F0BA-4647-A334-0234BE451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882" y="814830"/>
            <a:ext cx="11752288" cy="729157"/>
          </a:xfrm>
          <a:solidFill>
            <a:schemeClr val="bg1">
              <a:alpha val="75000"/>
            </a:schemeClr>
          </a:solidFill>
        </p:spPr>
        <p:txBody>
          <a:bodyPr anchor="ctr"/>
          <a:lstStyle/>
          <a:p>
            <a:r>
              <a:rPr lang="en-AU" dirty="0">
                <a:latin typeface="Amasis MT Pro Black" panose="02040A04050005020304" pitchFamily="18" charset="0"/>
              </a:rPr>
              <a:t>The Water Cycle - Precipitation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111F8E-9E51-48E6-8C66-BE22320CB6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57142" y="1543986"/>
            <a:ext cx="4675027" cy="5021705"/>
          </a:xfrm>
          <a:solidFill>
            <a:schemeClr val="bg1">
              <a:alpha val="75000"/>
            </a:schemeClr>
          </a:solidFill>
        </p:spPr>
        <p:txBody>
          <a:bodyPr/>
          <a:lstStyle/>
          <a:p>
            <a:endParaRPr lang="en-AU" dirty="0">
              <a:latin typeface="Cavolini" panose="03000502040302020204" pitchFamily="66" charset="0"/>
              <a:cs typeface="Cavolini" panose="03000502040302020204" pitchFamily="66" charset="0"/>
            </a:endParaRPr>
          </a:p>
          <a:p>
            <a:r>
              <a:rPr lang="en-AU" dirty="0">
                <a:latin typeface="Cavolini" panose="03000502040302020204" pitchFamily="66" charset="0"/>
                <a:cs typeface="Cavolini" panose="03000502040302020204" pitchFamily="66" charset="0"/>
              </a:rPr>
              <a:t>Water released from clouds in the form of rain, freezing rain, sleet, snow and hail.</a:t>
            </a:r>
          </a:p>
          <a:p>
            <a:endParaRPr lang="en-AU" dirty="0">
              <a:latin typeface="Cavolini" panose="03000502040302020204" pitchFamily="66" charset="0"/>
              <a:cs typeface="Cavolini" panose="03000502040302020204" pitchFamily="66" charset="0"/>
            </a:endParaRPr>
          </a:p>
          <a:p>
            <a:r>
              <a:rPr lang="en-AU" dirty="0">
                <a:latin typeface="Cavolini" panose="03000502040302020204" pitchFamily="66" charset="0"/>
                <a:cs typeface="Cavolini" panose="03000502040302020204" pitchFamily="66" charset="0"/>
              </a:rPr>
              <a:t>Is the delivery system of atmospheric water to Earth.</a:t>
            </a:r>
          </a:p>
        </p:txBody>
      </p:sp>
      <p:sp>
        <p:nvSpPr>
          <p:cNvPr id="10" name="Arrow: Pentagon 9">
            <a:extLst>
              <a:ext uri="{FF2B5EF4-FFF2-40B4-BE49-F238E27FC236}">
                <a16:creationId xmlns:a16="http://schemas.microsoft.com/office/drawing/2014/main" id="{D39E2635-9774-4B56-B41B-E370F6D4A0D8}"/>
              </a:ext>
            </a:extLst>
          </p:cNvPr>
          <p:cNvSpPr/>
          <p:nvPr/>
        </p:nvSpPr>
        <p:spPr>
          <a:xfrm>
            <a:off x="179882" y="178726"/>
            <a:ext cx="7360170" cy="636104"/>
          </a:xfrm>
          <a:prstGeom prst="homePlate">
            <a:avLst/>
          </a:prstGeom>
          <a:solidFill>
            <a:srgbClr val="5AB8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AU" sz="2800" dirty="0">
                <a:latin typeface="Calisto MT" panose="02040603050505030304" pitchFamily="18" charset="0"/>
              </a:rPr>
              <a:t>To understand the process of the water cycle</a:t>
            </a:r>
          </a:p>
        </p:txBody>
      </p:sp>
      <p:pic>
        <p:nvPicPr>
          <p:cNvPr id="12" name="Picture 2" descr="Rain Drops | Funny, cute &amp; nerdy shirts">
            <a:extLst>
              <a:ext uri="{FF2B5EF4-FFF2-40B4-BE49-F238E27FC236}">
                <a16:creationId xmlns:a16="http://schemas.microsoft.com/office/drawing/2014/main" id="{F2A63A71-3CD3-4C41-B265-452DA7512F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8700" r="95300">
                        <a14:foregroundMark x1="65000" y1="38900" x2="65000" y2="38900"/>
                        <a14:foregroundMark x1="62800" y1="40000" x2="67500" y2="36100"/>
                        <a14:foregroundMark x1="68100" y1="35300" x2="71700" y2="30600"/>
                        <a14:foregroundMark x1="61900" y1="35600" x2="64200" y2="32800"/>
                        <a14:foregroundMark x1="73000" y1="29400" x2="71700" y2="30600"/>
                        <a14:foregroundMark x1="64900" y1="32200" x2="65300" y2="30000"/>
                        <a14:foregroundMark x1="73100" y1="28600" x2="74100" y2="28300"/>
                        <a14:foregroundMark x1="74700" y1="37900" x2="80807" y2="34891"/>
                        <a14:foregroundMark x1="82790" y1="33166" x2="84900" y2="30800"/>
                        <a14:foregroundMark x1="79800" y1="38900" x2="82700" y2="36800"/>
                        <a14:foregroundMark x1="82600" y1="40300" x2="84600" y2="39600"/>
                        <a14:foregroundMark x1="89800" y1="44200" x2="92600" y2="49900"/>
                        <a14:foregroundMark x1="77400" y1="58700" x2="82900" y2="54100"/>
                        <a14:foregroundMark x1="82900" y1="54100" x2="84847" y2="53375"/>
                        <a14:foregroundMark x1="91800" y1="54600" x2="95300" y2="53300"/>
                        <a14:foregroundMark x1="77200" y1="64600" x2="91600" y2="61500"/>
                        <a14:foregroundMark x1="91600" y1="61500" x2="91700" y2="61400"/>
                        <a14:foregroundMark x1="79600" y1="66100" x2="81631" y2="65716"/>
                        <a14:foregroundMark x1="16200" y1="79700" x2="21600" y2="79600"/>
                        <a14:foregroundMark x1="19700" y1="75600" x2="22900" y2="75000"/>
                        <a14:foregroundMark x1="15200" y1="80100" x2="15200" y2="80100"/>
                        <a14:foregroundMark x1="11100" y1="35300" x2="20700" y2="50000"/>
                        <a14:foregroundMark x1="8700" y1="40100" x2="13700" y2="48100"/>
                        <a14:foregroundMark x1="21100" y1="32300" x2="23100" y2="34700"/>
                        <a14:foregroundMark x1="10600" y1="55800" x2="14600" y2="58300"/>
                        <a14:foregroundMark x1="12800" y1="60000" x2="15400" y2="60900"/>
                        <a14:foregroundMark x1="16200" y1="65100" x2="19300" y2="66100"/>
                        <a14:foregroundMark x1="64000" y1="37800" x2="65100" y2="36400"/>
                        <a14:foregroundMark x1="87100" y1="52300" x2="87100" y2="52300"/>
                        <a14:foregroundMark x1="83800" y1="55300" x2="87900" y2="54900"/>
                        <a14:backgroundMark x1="83000" y1="61000" x2="87400" y2="59200"/>
                        <a14:backgroundMark x1="80900" y1="61900" x2="85300" y2="60100"/>
                        <a14:backgroundMark x1="82000" y1="65100" x2="87000" y2="64600"/>
                        <a14:backgroundMark x1="79200" y1="62700" x2="81400" y2="61700"/>
                        <a14:backgroundMark x1="80900" y1="50800" x2="88700" y2="48800"/>
                        <a14:backgroundMark x1="88600" y1="52800" x2="91400" y2="52400"/>
                        <a14:backgroundMark x1="86400" y1="53700" x2="89100" y2="52700"/>
                        <a14:backgroundMark x1="78600" y1="53200" x2="80100" y2="48900"/>
                        <a14:backgroundMark x1="78800" y1="37600" x2="82200" y2="35200"/>
                        <a14:backgroundMark x1="81100" y1="35700" x2="83200" y2="34400"/>
                        <a14:backgroundMark x1="80900" y1="35400" x2="82900" y2="34200"/>
                        <a14:backgroundMark x1="80400" y1="35700" x2="82200" y2="34900"/>
                        <a14:backgroundMark x1="70800" y1="38000" x2="76200" y2="33000"/>
                        <a14:backgroundMark x1="65900" y1="32900" x2="73100" y2="26300"/>
                        <a14:backgroundMark x1="63800" y1="36400" x2="66000" y2="33100"/>
                        <a14:backgroundMark x1="62800" y1="38200" x2="64437" y2="36719"/>
                        <a14:backgroundMark x1="45300" y1="31100" x2="42700" y2="22600"/>
                        <a14:backgroundMark x1="21100" y1="44100" x2="19400" y2="41400"/>
                        <a14:backgroundMark x1="22400" y1="46800" x2="20700" y2="44000"/>
                        <a14:backgroundMark x1="22100" y1="39700" x2="21900" y2="38400"/>
                        <a14:backgroundMark x1="23300" y1="40700" x2="22200" y2="38600"/>
                        <a14:backgroundMark x1="15800" y1="46100" x2="11100" y2="38800"/>
                        <a14:backgroundMark x1="17100" y1="58000" x2="16100" y2="56200"/>
                        <a14:backgroundMark x1="12400" y1="59400" x2="13256" y2="5966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672" t="18624" r="1958" b="12335"/>
          <a:stretch/>
        </p:blipFill>
        <p:spPr bwMode="auto">
          <a:xfrm flipH="1">
            <a:off x="10115240" y="-42615"/>
            <a:ext cx="2076758" cy="1586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74048FF-946D-4614-B2F4-DA23A6BB470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18940"/>
          <a:stretch/>
        </p:blipFill>
        <p:spPr>
          <a:xfrm>
            <a:off x="143477" y="2032803"/>
            <a:ext cx="7077259" cy="3674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830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684A4-F0BA-4647-A334-0234BE451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882" y="814830"/>
            <a:ext cx="11752288" cy="729157"/>
          </a:xfrm>
          <a:solidFill>
            <a:schemeClr val="bg1">
              <a:alpha val="75000"/>
            </a:schemeClr>
          </a:solidFill>
        </p:spPr>
        <p:txBody>
          <a:bodyPr anchor="ctr"/>
          <a:lstStyle/>
          <a:p>
            <a:r>
              <a:rPr lang="en-AU" dirty="0">
                <a:latin typeface="Amasis MT Pro Black" panose="02040A04050005020304" pitchFamily="18" charset="0"/>
              </a:rPr>
              <a:t>The Water Cycle - Runoff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111F8E-9E51-48E6-8C66-BE22320CB6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882" y="1543986"/>
            <a:ext cx="5916118" cy="5021705"/>
          </a:xfrm>
          <a:solidFill>
            <a:schemeClr val="bg1">
              <a:alpha val="75000"/>
            </a:schemeClr>
          </a:solidFill>
        </p:spPr>
        <p:txBody>
          <a:bodyPr/>
          <a:lstStyle/>
          <a:p>
            <a:endParaRPr lang="en-AU" dirty="0">
              <a:latin typeface="Cavolini" panose="03000502040302020204" pitchFamily="66" charset="0"/>
              <a:cs typeface="Cavolini" panose="03000502040302020204" pitchFamily="66" charset="0"/>
            </a:endParaRPr>
          </a:p>
          <a:p>
            <a:r>
              <a:rPr lang="en-AU" dirty="0">
                <a:latin typeface="Cavolini" panose="03000502040302020204" pitchFamily="66" charset="0"/>
                <a:cs typeface="Cavolini" panose="03000502040302020204" pitchFamily="66" charset="0"/>
              </a:rPr>
              <a:t>Precipitation that didn’t get absorbed into the soil or evaporate.</a:t>
            </a:r>
          </a:p>
          <a:p>
            <a:r>
              <a:rPr lang="en-AU" dirty="0">
                <a:latin typeface="Cavolini" panose="03000502040302020204" pitchFamily="66" charset="0"/>
                <a:cs typeface="Cavolini" panose="03000502040302020204" pitchFamily="66" charset="0"/>
              </a:rPr>
              <a:t>Water moved by gravity makes its way into places that collect water (rivers, lakes, ponds &amp; oceans)</a:t>
            </a:r>
          </a:p>
        </p:txBody>
      </p:sp>
      <p:sp>
        <p:nvSpPr>
          <p:cNvPr id="10" name="Arrow: Pentagon 9">
            <a:extLst>
              <a:ext uri="{FF2B5EF4-FFF2-40B4-BE49-F238E27FC236}">
                <a16:creationId xmlns:a16="http://schemas.microsoft.com/office/drawing/2014/main" id="{D39E2635-9774-4B56-B41B-E370F6D4A0D8}"/>
              </a:ext>
            </a:extLst>
          </p:cNvPr>
          <p:cNvSpPr/>
          <p:nvPr/>
        </p:nvSpPr>
        <p:spPr>
          <a:xfrm>
            <a:off x="179882" y="178726"/>
            <a:ext cx="7360170" cy="636104"/>
          </a:xfrm>
          <a:prstGeom prst="homePlate">
            <a:avLst/>
          </a:prstGeom>
          <a:solidFill>
            <a:srgbClr val="5AB8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AU" sz="2800" dirty="0">
                <a:latin typeface="Calisto MT" panose="02040603050505030304" pitchFamily="18" charset="0"/>
              </a:rPr>
              <a:t>To understand the process of the water cycle</a:t>
            </a:r>
          </a:p>
        </p:txBody>
      </p:sp>
      <p:pic>
        <p:nvPicPr>
          <p:cNvPr id="12" name="Picture 2" descr="Rain Drops | Funny, cute &amp; nerdy shirts">
            <a:extLst>
              <a:ext uri="{FF2B5EF4-FFF2-40B4-BE49-F238E27FC236}">
                <a16:creationId xmlns:a16="http://schemas.microsoft.com/office/drawing/2014/main" id="{F2A63A71-3CD3-4C41-B265-452DA7512F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8700" r="95300">
                        <a14:foregroundMark x1="65000" y1="38900" x2="65000" y2="38900"/>
                        <a14:foregroundMark x1="62800" y1="40000" x2="67500" y2="36100"/>
                        <a14:foregroundMark x1="68100" y1="35300" x2="71700" y2="30600"/>
                        <a14:foregroundMark x1="61900" y1="35600" x2="64200" y2="32800"/>
                        <a14:foregroundMark x1="73000" y1="29400" x2="71700" y2="30600"/>
                        <a14:foregroundMark x1="64900" y1="32200" x2="65300" y2="30000"/>
                        <a14:foregroundMark x1="73100" y1="28600" x2="74100" y2="28300"/>
                        <a14:foregroundMark x1="74700" y1="37900" x2="80807" y2="34891"/>
                        <a14:foregroundMark x1="82790" y1="33166" x2="84900" y2="30800"/>
                        <a14:foregroundMark x1="79800" y1="38900" x2="82700" y2="36800"/>
                        <a14:foregroundMark x1="82600" y1="40300" x2="84600" y2="39600"/>
                        <a14:foregroundMark x1="89800" y1="44200" x2="92600" y2="49900"/>
                        <a14:foregroundMark x1="77400" y1="58700" x2="82900" y2="54100"/>
                        <a14:foregroundMark x1="82900" y1="54100" x2="84847" y2="53375"/>
                        <a14:foregroundMark x1="91800" y1="54600" x2="95300" y2="53300"/>
                        <a14:foregroundMark x1="77200" y1="64600" x2="91600" y2="61500"/>
                        <a14:foregroundMark x1="91600" y1="61500" x2="91700" y2="61400"/>
                        <a14:foregroundMark x1="79600" y1="66100" x2="81631" y2="65716"/>
                        <a14:foregroundMark x1="16200" y1="79700" x2="21600" y2="79600"/>
                        <a14:foregroundMark x1="19700" y1="75600" x2="22900" y2="75000"/>
                        <a14:foregroundMark x1="15200" y1="80100" x2="15200" y2="80100"/>
                        <a14:foregroundMark x1="11100" y1="35300" x2="20700" y2="50000"/>
                        <a14:foregroundMark x1="8700" y1="40100" x2="13700" y2="48100"/>
                        <a14:foregroundMark x1="21100" y1="32300" x2="23100" y2="34700"/>
                        <a14:foregroundMark x1="10600" y1="55800" x2="14600" y2="58300"/>
                        <a14:foregroundMark x1="12800" y1="60000" x2="15400" y2="60900"/>
                        <a14:foregroundMark x1="16200" y1="65100" x2="19300" y2="66100"/>
                        <a14:foregroundMark x1="64000" y1="37800" x2="65100" y2="36400"/>
                        <a14:foregroundMark x1="87100" y1="52300" x2="87100" y2="52300"/>
                        <a14:foregroundMark x1="83800" y1="55300" x2="87900" y2="54900"/>
                        <a14:backgroundMark x1="83000" y1="61000" x2="87400" y2="59200"/>
                        <a14:backgroundMark x1="80900" y1="61900" x2="85300" y2="60100"/>
                        <a14:backgroundMark x1="82000" y1="65100" x2="87000" y2="64600"/>
                        <a14:backgroundMark x1="79200" y1="62700" x2="81400" y2="61700"/>
                        <a14:backgroundMark x1="80900" y1="50800" x2="88700" y2="48800"/>
                        <a14:backgroundMark x1="88600" y1="52800" x2="91400" y2="52400"/>
                        <a14:backgroundMark x1="86400" y1="53700" x2="89100" y2="52700"/>
                        <a14:backgroundMark x1="78600" y1="53200" x2="80100" y2="48900"/>
                        <a14:backgroundMark x1="78800" y1="37600" x2="82200" y2="35200"/>
                        <a14:backgroundMark x1="81100" y1="35700" x2="83200" y2="34400"/>
                        <a14:backgroundMark x1="80900" y1="35400" x2="82900" y2="34200"/>
                        <a14:backgroundMark x1="80400" y1="35700" x2="82200" y2="34900"/>
                        <a14:backgroundMark x1="70800" y1="38000" x2="76200" y2="33000"/>
                        <a14:backgroundMark x1="65900" y1="32900" x2="73100" y2="26300"/>
                        <a14:backgroundMark x1="63800" y1="36400" x2="66000" y2="33100"/>
                        <a14:backgroundMark x1="62800" y1="38200" x2="64437" y2="36719"/>
                        <a14:backgroundMark x1="45300" y1="31100" x2="42700" y2="22600"/>
                        <a14:backgroundMark x1="21100" y1="44100" x2="19400" y2="41400"/>
                        <a14:backgroundMark x1="22400" y1="46800" x2="20700" y2="44000"/>
                        <a14:backgroundMark x1="22100" y1="39700" x2="21900" y2="38400"/>
                        <a14:backgroundMark x1="23300" y1="40700" x2="22200" y2="38600"/>
                        <a14:backgroundMark x1="15800" y1="46100" x2="11100" y2="38800"/>
                        <a14:backgroundMark x1="17100" y1="58000" x2="16100" y2="56200"/>
                        <a14:backgroundMark x1="12400" y1="59400" x2="13256" y2="5966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672" t="18624" r="1958" b="12335"/>
          <a:stretch/>
        </p:blipFill>
        <p:spPr bwMode="auto">
          <a:xfrm flipH="1">
            <a:off x="10115240" y="-42615"/>
            <a:ext cx="2076758" cy="1586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29B2150-CFBC-4B87-A6E8-0257D310B3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5314" y="2180088"/>
            <a:ext cx="5516856" cy="3905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231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684A4-F0BA-4647-A334-0234BE451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882" y="814830"/>
            <a:ext cx="11752288" cy="729157"/>
          </a:xfrm>
          <a:solidFill>
            <a:schemeClr val="bg1">
              <a:alpha val="75000"/>
            </a:schemeClr>
          </a:solidFill>
        </p:spPr>
        <p:txBody>
          <a:bodyPr anchor="ctr"/>
          <a:lstStyle/>
          <a:p>
            <a:r>
              <a:rPr lang="en-AU" dirty="0">
                <a:latin typeface="Amasis MT Pro Black" panose="02040A04050005020304" pitchFamily="18" charset="0"/>
              </a:rPr>
              <a:t>The Water Cycle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111F8E-9E51-48E6-8C66-BE22320CB6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882" y="1543986"/>
            <a:ext cx="5437147" cy="5021705"/>
          </a:xfrm>
          <a:solidFill>
            <a:schemeClr val="bg1">
              <a:alpha val="75000"/>
            </a:schemeClr>
          </a:solidFill>
        </p:spPr>
        <p:txBody>
          <a:bodyPr/>
          <a:lstStyle/>
          <a:p>
            <a:r>
              <a:rPr lang="en-AU" b="1" dirty="0">
                <a:latin typeface="Cavolini" panose="03000502040302020204" pitchFamily="66" charset="0"/>
                <a:cs typeface="Cavolini" panose="03000502040302020204" pitchFamily="66" charset="0"/>
              </a:rPr>
              <a:t>Groundwater</a:t>
            </a:r>
            <a:r>
              <a:rPr lang="en-AU" dirty="0">
                <a:latin typeface="Cavolini" panose="03000502040302020204" pitchFamily="66" charset="0"/>
                <a:cs typeface="Cavolini" panose="03000502040302020204" pitchFamily="66" charset="0"/>
              </a:rPr>
              <a:t> are large amounts of water stored in the ground.</a:t>
            </a:r>
          </a:p>
          <a:p>
            <a:r>
              <a:rPr lang="en-AU" b="1" dirty="0">
                <a:latin typeface="Cavolini" panose="03000502040302020204" pitchFamily="66" charset="0"/>
                <a:cs typeface="Cavolini" panose="03000502040302020204" pitchFamily="66" charset="0"/>
              </a:rPr>
              <a:t>Infiltration</a:t>
            </a:r>
            <a:r>
              <a:rPr lang="en-AU" dirty="0">
                <a:latin typeface="Cavolini" panose="03000502040302020204" pitchFamily="66" charset="0"/>
                <a:cs typeface="Cavolini" panose="03000502040302020204" pitchFamily="66" charset="0"/>
              </a:rPr>
              <a:t> is the downward process of moving water from the surface into soil or porous rock.</a:t>
            </a:r>
          </a:p>
          <a:p>
            <a:r>
              <a:rPr lang="en-AU" b="1" dirty="0">
                <a:latin typeface="Cavolini" panose="03000502040302020204" pitchFamily="66" charset="0"/>
                <a:cs typeface="Cavolini" panose="03000502040302020204" pitchFamily="66" charset="0"/>
              </a:rPr>
              <a:t>Aquifer</a:t>
            </a:r>
            <a:r>
              <a:rPr lang="en-AU" dirty="0">
                <a:latin typeface="Cavolini" panose="03000502040302020204" pitchFamily="66" charset="0"/>
                <a:cs typeface="Cavolini" panose="03000502040302020204" pitchFamily="66" charset="0"/>
              </a:rPr>
              <a:t> is another name for groundwater. Usually a water-bearing formation</a:t>
            </a:r>
            <a:endParaRPr lang="en-AU" b="1" dirty="0">
              <a:latin typeface="Cavolini" panose="03000502040302020204" pitchFamily="66" charset="0"/>
              <a:cs typeface="Cavolini" panose="03000502040302020204" pitchFamily="66" charset="0"/>
            </a:endParaRPr>
          </a:p>
        </p:txBody>
      </p:sp>
      <p:sp>
        <p:nvSpPr>
          <p:cNvPr id="10" name="Arrow: Pentagon 9">
            <a:extLst>
              <a:ext uri="{FF2B5EF4-FFF2-40B4-BE49-F238E27FC236}">
                <a16:creationId xmlns:a16="http://schemas.microsoft.com/office/drawing/2014/main" id="{D39E2635-9774-4B56-B41B-E370F6D4A0D8}"/>
              </a:ext>
            </a:extLst>
          </p:cNvPr>
          <p:cNvSpPr/>
          <p:nvPr/>
        </p:nvSpPr>
        <p:spPr>
          <a:xfrm>
            <a:off x="179882" y="178726"/>
            <a:ext cx="7360170" cy="636104"/>
          </a:xfrm>
          <a:prstGeom prst="homePlate">
            <a:avLst/>
          </a:prstGeom>
          <a:solidFill>
            <a:srgbClr val="5AB8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AU" sz="2800" dirty="0">
                <a:latin typeface="Calisto MT" panose="02040603050505030304" pitchFamily="18" charset="0"/>
              </a:rPr>
              <a:t>To understand the process of the water cycle</a:t>
            </a:r>
          </a:p>
        </p:txBody>
      </p:sp>
      <p:pic>
        <p:nvPicPr>
          <p:cNvPr id="12" name="Picture 2" descr="Rain Drops | Funny, cute &amp; nerdy shirts">
            <a:extLst>
              <a:ext uri="{FF2B5EF4-FFF2-40B4-BE49-F238E27FC236}">
                <a16:creationId xmlns:a16="http://schemas.microsoft.com/office/drawing/2014/main" id="{F2A63A71-3CD3-4C41-B265-452DA7512F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8700" r="95300">
                        <a14:foregroundMark x1="65000" y1="38900" x2="65000" y2="38900"/>
                        <a14:foregroundMark x1="62800" y1="40000" x2="67500" y2="36100"/>
                        <a14:foregroundMark x1="68100" y1="35300" x2="71700" y2="30600"/>
                        <a14:foregroundMark x1="61900" y1="35600" x2="64200" y2="32800"/>
                        <a14:foregroundMark x1="73000" y1="29400" x2="71700" y2="30600"/>
                        <a14:foregroundMark x1="64900" y1="32200" x2="65300" y2="30000"/>
                        <a14:foregroundMark x1="73100" y1="28600" x2="74100" y2="28300"/>
                        <a14:foregroundMark x1="74700" y1="37900" x2="80807" y2="34891"/>
                        <a14:foregroundMark x1="82790" y1="33166" x2="84900" y2="30800"/>
                        <a14:foregroundMark x1="79800" y1="38900" x2="82700" y2="36800"/>
                        <a14:foregroundMark x1="82600" y1="40300" x2="84600" y2="39600"/>
                        <a14:foregroundMark x1="89800" y1="44200" x2="92600" y2="49900"/>
                        <a14:foregroundMark x1="77400" y1="58700" x2="82900" y2="54100"/>
                        <a14:foregroundMark x1="82900" y1="54100" x2="84847" y2="53375"/>
                        <a14:foregroundMark x1="91800" y1="54600" x2="95300" y2="53300"/>
                        <a14:foregroundMark x1="77200" y1="64600" x2="91600" y2="61500"/>
                        <a14:foregroundMark x1="91600" y1="61500" x2="91700" y2="61400"/>
                        <a14:foregroundMark x1="79600" y1="66100" x2="81631" y2="65716"/>
                        <a14:foregroundMark x1="16200" y1="79700" x2="21600" y2="79600"/>
                        <a14:foregroundMark x1="19700" y1="75600" x2="22900" y2="75000"/>
                        <a14:foregroundMark x1="15200" y1="80100" x2="15200" y2="80100"/>
                        <a14:foregroundMark x1="11100" y1="35300" x2="20700" y2="50000"/>
                        <a14:foregroundMark x1="8700" y1="40100" x2="13700" y2="48100"/>
                        <a14:foregroundMark x1="21100" y1="32300" x2="23100" y2="34700"/>
                        <a14:foregroundMark x1="10600" y1="55800" x2="14600" y2="58300"/>
                        <a14:foregroundMark x1="12800" y1="60000" x2="15400" y2="60900"/>
                        <a14:foregroundMark x1="16200" y1="65100" x2="19300" y2="66100"/>
                        <a14:foregroundMark x1="64000" y1="37800" x2="65100" y2="36400"/>
                        <a14:foregroundMark x1="87100" y1="52300" x2="87100" y2="52300"/>
                        <a14:foregroundMark x1="83800" y1="55300" x2="87900" y2="54900"/>
                        <a14:backgroundMark x1="83000" y1="61000" x2="87400" y2="59200"/>
                        <a14:backgroundMark x1="80900" y1="61900" x2="85300" y2="60100"/>
                        <a14:backgroundMark x1="82000" y1="65100" x2="87000" y2="64600"/>
                        <a14:backgroundMark x1="79200" y1="62700" x2="81400" y2="61700"/>
                        <a14:backgroundMark x1="80900" y1="50800" x2="88700" y2="48800"/>
                        <a14:backgroundMark x1="88600" y1="52800" x2="91400" y2="52400"/>
                        <a14:backgroundMark x1="86400" y1="53700" x2="89100" y2="52700"/>
                        <a14:backgroundMark x1="78600" y1="53200" x2="80100" y2="48900"/>
                        <a14:backgroundMark x1="78800" y1="37600" x2="82200" y2="35200"/>
                        <a14:backgroundMark x1="81100" y1="35700" x2="83200" y2="34400"/>
                        <a14:backgroundMark x1="80900" y1="35400" x2="82900" y2="34200"/>
                        <a14:backgroundMark x1="80400" y1="35700" x2="82200" y2="34900"/>
                        <a14:backgroundMark x1="70800" y1="38000" x2="76200" y2="33000"/>
                        <a14:backgroundMark x1="65900" y1="32900" x2="73100" y2="26300"/>
                        <a14:backgroundMark x1="63800" y1="36400" x2="66000" y2="33100"/>
                        <a14:backgroundMark x1="62800" y1="38200" x2="64437" y2="36719"/>
                        <a14:backgroundMark x1="45300" y1="31100" x2="42700" y2="22600"/>
                        <a14:backgroundMark x1="21100" y1="44100" x2="19400" y2="41400"/>
                        <a14:backgroundMark x1="22400" y1="46800" x2="20700" y2="44000"/>
                        <a14:backgroundMark x1="22100" y1="39700" x2="21900" y2="38400"/>
                        <a14:backgroundMark x1="23300" y1="40700" x2="22200" y2="38600"/>
                        <a14:backgroundMark x1="15800" y1="46100" x2="11100" y2="38800"/>
                        <a14:backgroundMark x1="17100" y1="58000" x2="16100" y2="56200"/>
                        <a14:backgroundMark x1="12400" y1="59400" x2="13256" y2="5966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672" t="18624" r="1958" b="12335"/>
          <a:stretch/>
        </p:blipFill>
        <p:spPr bwMode="auto">
          <a:xfrm flipH="1">
            <a:off x="10115240" y="-42615"/>
            <a:ext cx="2076758" cy="1586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3DCA41E-014D-4AB5-997F-49CF886D96F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395" b="98603" l="5438" r="98802">
                        <a14:foregroundMark x1="7281" y1="94212" x2="12903" y2="95409"/>
                        <a14:foregroundMark x1="12903" y1="95409" x2="30599" y2="94212"/>
                        <a14:foregroundMark x1="5438" y1="97804" x2="6175" y2="92615"/>
                        <a14:foregroundMark x1="42396" y1="8383" x2="66912" y2="8583"/>
                        <a14:foregroundMark x1="83779" y1="40519" x2="95853" y2="38723"/>
                        <a14:foregroundMark x1="95853" y1="38723" x2="96037" y2="38723"/>
                        <a14:foregroundMark x1="99078" y1="40319" x2="99078" y2="36727"/>
                        <a14:foregroundMark x1="41382" y1="92216" x2="61198" y2="92216"/>
                        <a14:foregroundMark x1="61198" y1="92216" x2="65899" y2="92016"/>
                        <a14:foregroundMark x1="65899" y1="92016" x2="66083" y2="92016"/>
                        <a14:foregroundMark x1="34101" y1="94212" x2="38894" y2="89222"/>
                        <a14:foregroundMark x1="38986" y1="98204" x2="39539" y2="91018"/>
                        <a14:foregroundMark x1="39447" y1="98603" x2="44332" y2="98802"/>
                        <a14:foregroundMark x1="70876" y1="93214" x2="66728" y2="97605"/>
                        <a14:foregroundMark x1="66728" y1="97605" x2="44700" y2="98204"/>
                        <a14:foregroundMark x1="66820" y1="98603" x2="70323" y2="94810"/>
                        <a14:foregroundMark x1="70783" y1="95609" x2="68111" y2="98204"/>
                        <a14:foregroundMark x1="70138" y1="98204" x2="70876" y2="97804"/>
                        <a14:foregroundMark x1="71292" y1="56123" x2="71429" y2="57685"/>
                        <a14:foregroundMark x1="70783" y1="50299" x2="70985" y2="52611"/>
                        <a14:foregroundMark x1="70876" y1="54092" x2="70876" y2="54092"/>
                        <a14:foregroundMark x1="67558" y1="25948" x2="68111" y2="20359"/>
                        <a14:foregroundMark x1="44516" y1="3593" x2="47926" y2="3593"/>
                        <a14:foregroundMark x1="38986" y1="3393" x2="41290" y2="3593"/>
                        <a14:foregroundMark x1="54378" y1="3792" x2="58433" y2="3792"/>
                        <a14:foregroundMark x1="58433" y1="3593" x2="63134" y2="3593"/>
                        <a14:foregroundMark x1="63134" y1="3593" x2="64676" y2="3192"/>
                        <a14:foregroundMark x1="48203" y1="3992" x2="53456" y2="3992"/>
                        <a14:foregroundMark x1="53456" y1="3992" x2="54839" y2="3792"/>
                        <a14:foregroundMark x1="64608" y1="3393" x2="69585" y2="3194"/>
                        <a14:foregroundMark x1="69585" y1="3194" x2="70230" y2="3194"/>
                        <a14:backgroundMark x1="71152" y1="52295" x2="72258" y2="54291"/>
                      </a14:backgroundRemoval>
                    </a14:imgEffect>
                  </a14:imgLayer>
                </a14:imgProps>
              </a:ext>
            </a:extLst>
          </a:blip>
          <a:srcRect r="28872"/>
          <a:stretch/>
        </p:blipFill>
        <p:spPr>
          <a:xfrm>
            <a:off x="2082451" y="1793000"/>
            <a:ext cx="7351835" cy="47726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C6903CE-A152-4545-BC66-10698403CC3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395" b="98603" l="5438" r="98802">
                        <a14:foregroundMark x1="7281" y1="94212" x2="12903" y2="95409"/>
                        <a14:foregroundMark x1="12903" y1="95409" x2="30599" y2="94212"/>
                        <a14:foregroundMark x1="5438" y1="97804" x2="6175" y2="92615"/>
                        <a14:foregroundMark x1="42396" y1="8383" x2="66912" y2="8583"/>
                        <a14:foregroundMark x1="83779" y1="40519" x2="95853" y2="38723"/>
                        <a14:foregroundMark x1="95853" y1="38723" x2="96037" y2="38723"/>
                        <a14:foregroundMark x1="99078" y1="40319" x2="99078" y2="36727"/>
                        <a14:foregroundMark x1="41382" y1="92216" x2="61198" y2="92216"/>
                        <a14:foregroundMark x1="61198" y1="92216" x2="65899" y2="92016"/>
                        <a14:foregroundMark x1="65899" y1="92016" x2="66083" y2="92016"/>
                        <a14:foregroundMark x1="34101" y1="94212" x2="38894" y2="89222"/>
                        <a14:foregroundMark x1="38986" y1="98204" x2="39539" y2="91018"/>
                        <a14:foregroundMark x1="39447" y1="98603" x2="44332" y2="98802"/>
                        <a14:foregroundMark x1="70876" y1="93214" x2="66728" y2="97605"/>
                        <a14:foregroundMark x1="66728" y1="97605" x2="44700" y2="98204"/>
                        <a14:foregroundMark x1="66820" y1="98603" x2="70323" y2="94810"/>
                        <a14:foregroundMark x1="70783" y1="95609" x2="68111" y2="98204"/>
                        <a14:foregroundMark x1="70138" y1="98204" x2="70876" y2="97804"/>
                        <a14:foregroundMark x1="71292" y1="56123" x2="71429" y2="57685"/>
                        <a14:foregroundMark x1="70783" y1="50299" x2="70985" y2="52611"/>
                        <a14:foregroundMark x1="70876" y1="54092" x2="70876" y2="54092"/>
                        <a14:foregroundMark x1="67558" y1="25948" x2="68111" y2="20359"/>
                        <a14:foregroundMark x1="44516" y1="3593" x2="47926" y2="3593"/>
                        <a14:foregroundMark x1="38986" y1="3393" x2="41290" y2="3593"/>
                        <a14:foregroundMark x1="54378" y1="3792" x2="58433" y2="3792"/>
                        <a14:foregroundMark x1="58433" y1="3593" x2="63134" y2="3593"/>
                        <a14:foregroundMark x1="63134" y1="3593" x2="64676" y2="3192"/>
                        <a14:foregroundMark x1="48203" y1="3992" x2="53456" y2="3992"/>
                        <a14:foregroundMark x1="53456" y1="3992" x2="54839" y2="3792"/>
                        <a14:foregroundMark x1="64608" y1="3393" x2="69585" y2="3194"/>
                        <a14:foregroundMark x1="69585" y1="3194" x2="70230" y2="3194"/>
                        <a14:backgroundMark x1="71152" y1="52295" x2="72258" y2="54291"/>
                      </a14:backgroundRemoval>
                    </a14:imgEffect>
                  </a14:imgLayer>
                </a14:imgProps>
              </a:ext>
            </a:extLst>
          </a:blip>
          <a:srcRect l="77728" t="30553" b="54169"/>
          <a:stretch/>
        </p:blipFill>
        <p:spPr>
          <a:xfrm>
            <a:off x="9405258" y="3398251"/>
            <a:ext cx="2302061" cy="729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292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684A4-F0BA-4647-A334-0234BE451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882" y="814830"/>
            <a:ext cx="11752288" cy="729157"/>
          </a:xfrm>
          <a:solidFill>
            <a:schemeClr val="bg1">
              <a:alpha val="75000"/>
            </a:schemeClr>
          </a:solidFill>
        </p:spPr>
        <p:txBody>
          <a:bodyPr anchor="ctr"/>
          <a:lstStyle/>
          <a:p>
            <a:r>
              <a:rPr lang="en-AU" dirty="0">
                <a:latin typeface="Amasis MT Pro Black" panose="02040A04050005020304" pitchFamily="18" charset="0"/>
              </a:rPr>
              <a:t>The Water Cycle - Watershed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111F8E-9E51-48E6-8C66-BE22320CB6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543986"/>
            <a:ext cx="5836170" cy="5021705"/>
          </a:xfrm>
          <a:solidFill>
            <a:schemeClr val="bg1">
              <a:alpha val="75000"/>
            </a:schemeClr>
          </a:solidFill>
        </p:spPr>
        <p:txBody>
          <a:bodyPr/>
          <a:lstStyle/>
          <a:p>
            <a:endParaRPr lang="en-AU" dirty="0">
              <a:latin typeface="Cavolini" panose="03000502040302020204" pitchFamily="66" charset="0"/>
              <a:cs typeface="Cavolini" panose="03000502040302020204" pitchFamily="66" charset="0"/>
            </a:endParaRPr>
          </a:p>
          <a:p>
            <a:r>
              <a:rPr lang="en-AU" dirty="0">
                <a:latin typeface="Cavolini" panose="03000502040302020204" pitchFamily="66" charset="0"/>
                <a:cs typeface="Cavolini" panose="03000502040302020204" pitchFamily="66" charset="0"/>
              </a:rPr>
              <a:t>Is an area of land where all the water that falls in it and drains off of, goes into the same place.</a:t>
            </a:r>
          </a:p>
          <a:p>
            <a:endParaRPr lang="en-AU" dirty="0">
              <a:latin typeface="Cavolini" panose="03000502040302020204" pitchFamily="66" charset="0"/>
              <a:cs typeface="Cavolini" panose="03000502040302020204" pitchFamily="66" charset="0"/>
            </a:endParaRPr>
          </a:p>
          <a:p>
            <a:r>
              <a:rPr lang="en-AU" dirty="0">
                <a:latin typeface="Cavolini" panose="03000502040302020204" pitchFamily="66" charset="0"/>
                <a:cs typeface="Cavolini" panose="03000502040302020204" pitchFamily="66" charset="0"/>
              </a:rPr>
              <a:t>Can be as small as a footprint. Or as large as the land that drains into the Swan River.</a:t>
            </a:r>
          </a:p>
        </p:txBody>
      </p:sp>
      <p:sp>
        <p:nvSpPr>
          <p:cNvPr id="10" name="Arrow: Pentagon 9">
            <a:extLst>
              <a:ext uri="{FF2B5EF4-FFF2-40B4-BE49-F238E27FC236}">
                <a16:creationId xmlns:a16="http://schemas.microsoft.com/office/drawing/2014/main" id="{D39E2635-9774-4B56-B41B-E370F6D4A0D8}"/>
              </a:ext>
            </a:extLst>
          </p:cNvPr>
          <p:cNvSpPr/>
          <p:nvPr/>
        </p:nvSpPr>
        <p:spPr>
          <a:xfrm>
            <a:off x="179882" y="178726"/>
            <a:ext cx="7360170" cy="636104"/>
          </a:xfrm>
          <a:prstGeom prst="homePlate">
            <a:avLst/>
          </a:prstGeom>
          <a:solidFill>
            <a:srgbClr val="5AB8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AU" sz="2800" dirty="0">
                <a:latin typeface="Calisto MT" panose="02040603050505030304" pitchFamily="18" charset="0"/>
              </a:rPr>
              <a:t>To understand the process of the water cycle</a:t>
            </a:r>
          </a:p>
        </p:txBody>
      </p:sp>
      <p:pic>
        <p:nvPicPr>
          <p:cNvPr id="12" name="Picture 2" descr="Rain Drops | Funny, cute &amp; nerdy shirts">
            <a:extLst>
              <a:ext uri="{FF2B5EF4-FFF2-40B4-BE49-F238E27FC236}">
                <a16:creationId xmlns:a16="http://schemas.microsoft.com/office/drawing/2014/main" id="{F2A63A71-3CD3-4C41-B265-452DA7512F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8700" r="95300">
                        <a14:foregroundMark x1="65000" y1="38900" x2="65000" y2="38900"/>
                        <a14:foregroundMark x1="62800" y1="40000" x2="67500" y2="36100"/>
                        <a14:foregroundMark x1="68100" y1="35300" x2="71700" y2="30600"/>
                        <a14:foregroundMark x1="61900" y1="35600" x2="64200" y2="32800"/>
                        <a14:foregroundMark x1="73000" y1="29400" x2="71700" y2="30600"/>
                        <a14:foregroundMark x1="64900" y1="32200" x2="65300" y2="30000"/>
                        <a14:foregroundMark x1="73100" y1="28600" x2="74100" y2="28300"/>
                        <a14:foregroundMark x1="74700" y1="37900" x2="80807" y2="34891"/>
                        <a14:foregroundMark x1="82790" y1="33166" x2="84900" y2="30800"/>
                        <a14:foregroundMark x1="79800" y1="38900" x2="82700" y2="36800"/>
                        <a14:foregroundMark x1="82600" y1="40300" x2="84600" y2="39600"/>
                        <a14:foregroundMark x1="89800" y1="44200" x2="92600" y2="49900"/>
                        <a14:foregroundMark x1="77400" y1="58700" x2="82900" y2="54100"/>
                        <a14:foregroundMark x1="82900" y1="54100" x2="84847" y2="53375"/>
                        <a14:foregroundMark x1="91800" y1="54600" x2="95300" y2="53300"/>
                        <a14:foregroundMark x1="77200" y1="64600" x2="91600" y2="61500"/>
                        <a14:foregroundMark x1="91600" y1="61500" x2="91700" y2="61400"/>
                        <a14:foregroundMark x1="79600" y1="66100" x2="81631" y2="65716"/>
                        <a14:foregroundMark x1="16200" y1="79700" x2="21600" y2="79600"/>
                        <a14:foregroundMark x1="19700" y1="75600" x2="22900" y2="75000"/>
                        <a14:foregroundMark x1="15200" y1="80100" x2="15200" y2="80100"/>
                        <a14:foregroundMark x1="11100" y1="35300" x2="20700" y2="50000"/>
                        <a14:foregroundMark x1="8700" y1="40100" x2="13700" y2="48100"/>
                        <a14:foregroundMark x1="21100" y1="32300" x2="23100" y2="34700"/>
                        <a14:foregroundMark x1="10600" y1="55800" x2="14600" y2="58300"/>
                        <a14:foregroundMark x1="12800" y1="60000" x2="15400" y2="60900"/>
                        <a14:foregroundMark x1="16200" y1="65100" x2="19300" y2="66100"/>
                        <a14:foregroundMark x1="64000" y1="37800" x2="65100" y2="36400"/>
                        <a14:foregroundMark x1="87100" y1="52300" x2="87100" y2="52300"/>
                        <a14:foregroundMark x1="83800" y1="55300" x2="87900" y2="54900"/>
                        <a14:backgroundMark x1="83000" y1="61000" x2="87400" y2="59200"/>
                        <a14:backgroundMark x1="80900" y1="61900" x2="85300" y2="60100"/>
                        <a14:backgroundMark x1="82000" y1="65100" x2="87000" y2="64600"/>
                        <a14:backgroundMark x1="79200" y1="62700" x2="81400" y2="61700"/>
                        <a14:backgroundMark x1="80900" y1="50800" x2="88700" y2="48800"/>
                        <a14:backgroundMark x1="88600" y1="52800" x2="91400" y2="52400"/>
                        <a14:backgroundMark x1="86400" y1="53700" x2="89100" y2="52700"/>
                        <a14:backgroundMark x1="78600" y1="53200" x2="80100" y2="48900"/>
                        <a14:backgroundMark x1="78800" y1="37600" x2="82200" y2="35200"/>
                        <a14:backgroundMark x1="81100" y1="35700" x2="83200" y2="34400"/>
                        <a14:backgroundMark x1="80900" y1="35400" x2="82900" y2="34200"/>
                        <a14:backgroundMark x1="80400" y1="35700" x2="82200" y2="34900"/>
                        <a14:backgroundMark x1="70800" y1="38000" x2="76200" y2="33000"/>
                        <a14:backgroundMark x1="65900" y1="32900" x2="73100" y2="26300"/>
                        <a14:backgroundMark x1="63800" y1="36400" x2="66000" y2="33100"/>
                        <a14:backgroundMark x1="62800" y1="38200" x2="64437" y2="36719"/>
                        <a14:backgroundMark x1="45300" y1="31100" x2="42700" y2="22600"/>
                        <a14:backgroundMark x1="21100" y1="44100" x2="19400" y2="41400"/>
                        <a14:backgroundMark x1="22400" y1="46800" x2="20700" y2="44000"/>
                        <a14:backgroundMark x1="22100" y1="39700" x2="21900" y2="38400"/>
                        <a14:backgroundMark x1="23300" y1="40700" x2="22200" y2="38600"/>
                        <a14:backgroundMark x1="15800" y1="46100" x2="11100" y2="38800"/>
                        <a14:backgroundMark x1="17100" y1="58000" x2="16100" y2="56200"/>
                        <a14:backgroundMark x1="12400" y1="59400" x2="13256" y2="5966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672" t="18624" r="1958" b="12335"/>
          <a:stretch/>
        </p:blipFill>
        <p:spPr bwMode="auto">
          <a:xfrm flipH="1">
            <a:off x="10115240" y="-42615"/>
            <a:ext cx="2076758" cy="1586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5299E72-36AB-437B-A1AE-093B2B3E9A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587" y="1672275"/>
            <a:ext cx="5911439" cy="4489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773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684A4-F0BA-4647-A334-0234BE451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882" y="814830"/>
            <a:ext cx="11752288" cy="729157"/>
          </a:xfrm>
          <a:solidFill>
            <a:schemeClr val="bg1">
              <a:alpha val="75000"/>
            </a:schemeClr>
          </a:solidFill>
        </p:spPr>
        <p:txBody>
          <a:bodyPr anchor="ctr"/>
          <a:lstStyle/>
          <a:p>
            <a:r>
              <a:rPr lang="en-AU" dirty="0">
                <a:latin typeface="Amasis MT Pro Black" panose="02040A04050005020304" pitchFamily="18" charset="0"/>
              </a:rPr>
              <a:t>The Water Cycle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111F8E-9E51-48E6-8C66-BE22320CB6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882" y="1543986"/>
            <a:ext cx="2501325" cy="5021705"/>
          </a:xfrm>
          <a:solidFill>
            <a:schemeClr val="bg1">
              <a:alpha val="75000"/>
            </a:schemeClr>
          </a:solidFill>
        </p:spPr>
        <p:txBody>
          <a:bodyPr/>
          <a:lstStyle/>
          <a:p>
            <a:pPr marL="0" indent="0">
              <a:buNone/>
            </a:pPr>
            <a:endParaRPr lang="en-AU" dirty="0">
              <a:latin typeface="Cavolini" panose="03000502040302020204" pitchFamily="66" charset="0"/>
              <a:cs typeface="Cavolini" panose="03000502040302020204" pitchFamily="66" charset="0"/>
            </a:endParaRPr>
          </a:p>
          <a:p>
            <a:pPr marL="0" indent="0">
              <a:buNone/>
            </a:pPr>
            <a:r>
              <a:rPr lang="en-AU" dirty="0">
                <a:latin typeface="Cavolini" panose="03000502040302020204" pitchFamily="66" charset="0"/>
                <a:cs typeface="Cavolini" panose="03000502040302020204" pitchFamily="66" charset="0"/>
              </a:rPr>
              <a:t>Match the stage of the water cycle to its correct description.</a:t>
            </a:r>
          </a:p>
        </p:txBody>
      </p:sp>
      <p:sp>
        <p:nvSpPr>
          <p:cNvPr id="10" name="Arrow: Pentagon 9">
            <a:extLst>
              <a:ext uri="{FF2B5EF4-FFF2-40B4-BE49-F238E27FC236}">
                <a16:creationId xmlns:a16="http://schemas.microsoft.com/office/drawing/2014/main" id="{D39E2635-9774-4B56-B41B-E370F6D4A0D8}"/>
              </a:ext>
            </a:extLst>
          </p:cNvPr>
          <p:cNvSpPr/>
          <p:nvPr/>
        </p:nvSpPr>
        <p:spPr>
          <a:xfrm>
            <a:off x="179882" y="178726"/>
            <a:ext cx="7360170" cy="636104"/>
          </a:xfrm>
          <a:prstGeom prst="homePlate">
            <a:avLst/>
          </a:prstGeom>
          <a:solidFill>
            <a:srgbClr val="5AB8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AU" sz="2800" dirty="0">
                <a:latin typeface="Calisto MT" panose="02040603050505030304" pitchFamily="18" charset="0"/>
              </a:rPr>
              <a:t>To understand the process of the water cycle</a:t>
            </a:r>
          </a:p>
        </p:txBody>
      </p:sp>
      <p:pic>
        <p:nvPicPr>
          <p:cNvPr id="12" name="Picture 2" descr="Rain Drops | Funny, cute &amp; nerdy shirts">
            <a:extLst>
              <a:ext uri="{FF2B5EF4-FFF2-40B4-BE49-F238E27FC236}">
                <a16:creationId xmlns:a16="http://schemas.microsoft.com/office/drawing/2014/main" id="{F2A63A71-3CD3-4C41-B265-452DA7512F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8700" r="95300">
                        <a14:foregroundMark x1="65000" y1="38900" x2="65000" y2="38900"/>
                        <a14:foregroundMark x1="62800" y1="40000" x2="67500" y2="36100"/>
                        <a14:foregroundMark x1="68100" y1="35300" x2="71700" y2="30600"/>
                        <a14:foregroundMark x1="61900" y1="35600" x2="64200" y2="32800"/>
                        <a14:foregroundMark x1="73000" y1="29400" x2="71700" y2="30600"/>
                        <a14:foregroundMark x1="64900" y1="32200" x2="65300" y2="30000"/>
                        <a14:foregroundMark x1="73100" y1="28600" x2="74100" y2="28300"/>
                        <a14:foregroundMark x1="74700" y1="37900" x2="80807" y2="34891"/>
                        <a14:foregroundMark x1="82790" y1="33166" x2="84900" y2="30800"/>
                        <a14:foregroundMark x1="79800" y1="38900" x2="82700" y2="36800"/>
                        <a14:foregroundMark x1="82600" y1="40300" x2="84600" y2="39600"/>
                        <a14:foregroundMark x1="89800" y1="44200" x2="92600" y2="49900"/>
                        <a14:foregroundMark x1="77400" y1="58700" x2="82900" y2="54100"/>
                        <a14:foregroundMark x1="82900" y1="54100" x2="84847" y2="53375"/>
                        <a14:foregroundMark x1="91800" y1="54600" x2="95300" y2="53300"/>
                        <a14:foregroundMark x1="77200" y1="64600" x2="91600" y2="61500"/>
                        <a14:foregroundMark x1="91600" y1="61500" x2="91700" y2="61400"/>
                        <a14:foregroundMark x1="79600" y1="66100" x2="81631" y2="65716"/>
                        <a14:foregroundMark x1="16200" y1="79700" x2="21600" y2="79600"/>
                        <a14:foregroundMark x1="19700" y1="75600" x2="22900" y2="75000"/>
                        <a14:foregroundMark x1="15200" y1="80100" x2="15200" y2="80100"/>
                        <a14:foregroundMark x1="11100" y1="35300" x2="20700" y2="50000"/>
                        <a14:foregroundMark x1="8700" y1="40100" x2="13700" y2="48100"/>
                        <a14:foregroundMark x1="21100" y1="32300" x2="23100" y2="34700"/>
                        <a14:foregroundMark x1="10600" y1="55800" x2="14600" y2="58300"/>
                        <a14:foregroundMark x1="12800" y1="60000" x2="15400" y2="60900"/>
                        <a14:foregroundMark x1="16200" y1="65100" x2="19300" y2="66100"/>
                        <a14:foregroundMark x1="64000" y1="37800" x2="65100" y2="36400"/>
                        <a14:foregroundMark x1="87100" y1="52300" x2="87100" y2="52300"/>
                        <a14:foregroundMark x1="83800" y1="55300" x2="87900" y2="54900"/>
                        <a14:backgroundMark x1="83000" y1="61000" x2="87400" y2="59200"/>
                        <a14:backgroundMark x1="80900" y1="61900" x2="85300" y2="60100"/>
                        <a14:backgroundMark x1="82000" y1="65100" x2="87000" y2="64600"/>
                        <a14:backgroundMark x1="79200" y1="62700" x2="81400" y2="61700"/>
                        <a14:backgroundMark x1="80900" y1="50800" x2="88700" y2="48800"/>
                        <a14:backgroundMark x1="88600" y1="52800" x2="91400" y2="52400"/>
                        <a14:backgroundMark x1="86400" y1="53700" x2="89100" y2="52700"/>
                        <a14:backgroundMark x1="78600" y1="53200" x2="80100" y2="48900"/>
                        <a14:backgroundMark x1="78800" y1="37600" x2="82200" y2="35200"/>
                        <a14:backgroundMark x1="81100" y1="35700" x2="83200" y2="34400"/>
                        <a14:backgroundMark x1="80900" y1="35400" x2="82900" y2="34200"/>
                        <a14:backgroundMark x1="80400" y1="35700" x2="82200" y2="34900"/>
                        <a14:backgroundMark x1="70800" y1="38000" x2="76200" y2="33000"/>
                        <a14:backgroundMark x1="65900" y1="32900" x2="73100" y2="26300"/>
                        <a14:backgroundMark x1="63800" y1="36400" x2="66000" y2="33100"/>
                        <a14:backgroundMark x1="62800" y1="38200" x2="64437" y2="36719"/>
                        <a14:backgroundMark x1="45300" y1="31100" x2="42700" y2="22600"/>
                        <a14:backgroundMark x1="21100" y1="44100" x2="19400" y2="41400"/>
                        <a14:backgroundMark x1="22400" y1="46800" x2="20700" y2="44000"/>
                        <a14:backgroundMark x1="22100" y1="39700" x2="21900" y2="38400"/>
                        <a14:backgroundMark x1="23300" y1="40700" x2="22200" y2="38600"/>
                        <a14:backgroundMark x1="15800" y1="46100" x2="11100" y2="38800"/>
                        <a14:backgroundMark x1="17100" y1="58000" x2="16100" y2="56200"/>
                        <a14:backgroundMark x1="12400" y1="59400" x2="13256" y2="5966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672" t="18624" r="1958" b="12335"/>
          <a:stretch/>
        </p:blipFill>
        <p:spPr bwMode="auto">
          <a:xfrm flipH="1">
            <a:off x="10115240" y="-42615"/>
            <a:ext cx="2076758" cy="1586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18A20D5-F5A7-4128-A4F9-53FA7BC59F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81207" y="1543984"/>
            <a:ext cx="9250963" cy="5082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433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684A4-F0BA-4647-A334-0234BE451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882" y="814830"/>
            <a:ext cx="11752288" cy="729157"/>
          </a:xfrm>
          <a:solidFill>
            <a:schemeClr val="bg1">
              <a:alpha val="75000"/>
            </a:schemeClr>
          </a:solidFill>
        </p:spPr>
        <p:txBody>
          <a:bodyPr anchor="ctr"/>
          <a:lstStyle/>
          <a:p>
            <a:r>
              <a:rPr lang="en-AU" dirty="0">
                <a:latin typeface="Amasis MT Pro Black" panose="02040A04050005020304" pitchFamily="18" charset="0"/>
              </a:rPr>
              <a:t>The Water Cycle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111F8E-9E51-48E6-8C66-BE22320CB6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882" y="1543986"/>
            <a:ext cx="11752288" cy="5021705"/>
          </a:xfrm>
          <a:solidFill>
            <a:schemeClr val="bg1">
              <a:alpha val="75000"/>
            </a:schemeClr>
          </a:solidFill>
        </p:spPr>
        <p:txBody>
          <a:bodyPr/>
          <a:lstStyle/>
          <a:p>
            <a:pPr marL="0" indent="0">
              <a:buNone/>
            </a:pPr>
            <a:r>
              <a:rPr lang="en-AU" b="1" dirty="0">
                <a:latin typeface="Cavolini" panose="03000502040302020204" pitchFamily="66" charset="0"/>
                <a:cs typeface="Cavolini" panose="03000502040302020204" pitchFamily="66" charset="0"/>
              </a:rPr>
              <a:t>Check for Understanding: </a:t>
            </a:r>
            <a:r>
              <a:rPr lang="en-AU" i="1" dirty="0">
                <a:latin typeface="Cavolini" panose="03000502040302020204" pitchFamily="66" charset="0"/>
                <a:cs typeface="Cavolini" panose="03000502040302020204" pitchFamily="66" charset="0"/>
              </a:rPr>
              <a:t>Answer the below questions in your book…</a:t>
            </a:r>
          </a:p>
          <a:p>
            <a:pPr marL="514350" indent="-514350">
              <a:buAutoNum type="arabicPeriod"/>
            </a:pPr>
            <a:r>
              <a:rPr lang="en-AU" dirty="0">
                <a:latin typeface="Cavolini" panose="03000502040302020204" pitchFamily="66" charset="0"/>
                <a:cs typeface="Cavolini" panose="03000502040302020204" pitchFamily="66" charset="0"/>
              </a:rPr>
              <a:t>How does water continually cycle among land, oceans &amp; the atmosphere?</a:t>
            </a:r>
          </a:p>
          <a:p>
            <a:pPr marL="514350" indent="-514350">
              <a:buAutoNum type="arabicPeriod"/>
            </a:pPr>
            <a:endParaRPr lang="en-AU" dirty="0">
              <a:latin typeface="Cavolini" panose="03000502040302020204" pitchFamily="66" charset="0"/>
              <a:cs typeface="Cavolini" panose="03000502040302020204" pitchFamily="66" charset="0"/>
            </a:endParaRPr>
          </a:p>
          <a:p>
            <a:pPr marL="514350" indent="-514350">
              <a:buAutoNum type="arabicPeriod"/>
            </a:pPr>
            <a:r>
              <a:rPr lang="en-AU" dirty="0">
                <a:latin typeface="Cavolini" panose="03000502040302020204" pitchFamily="66" charset="0"/>
                <a:cs typeface="Cavolini" panose="03000502040302020204" pitchFamily="66" charset="0"/>
              </a:rPr>
              <a:t>What forms does water take through the cycle?</a:t>
            </a:r>
          </a:p>
          <a:p>
            <a:pPr marL="514350" indent="-514350">
              <a:buAutoNum type="arabicPeriod"/>
            </a:pPr>
            <a:endParaRPr lang="en-AU" dirty="0">
              <a:latin typeface="Cavolini" panose="03000502040302020204" pitchFamily="66" charset="0"/>
              <a:cs typeface="Cavolini" panose="03000502040302020204" pitchFamily="66" charset="0"/>
            </a:endParaRPr>
          </a:p>
          <a:p>
            <a:pPr marL="514350" indent="-514350">
              <a:buAutoNum type="arabicPeriod"/>
            </a:pPr>
            <a:r>
              <a:rPr lang="en-AU" dirty="0">
                <a:latin typeface="Cavolini" panose="03000502040302020204" pitchFamily="66" charset="0"/>
                <a:cs typeface="Cavolini" panose="03000502040302020204" pitchFamily="66" charset="0"/>
              </a:rPr>
              <a:t>How is the water cycle impacted by the Sun and gravity?</a:t>
            </a:r>
          </a:p>
        </p:txBody>
      </p:sp>
      <p:sp>
        <p:nvSpPr>
          <p:cNvPr id="10" name="Arrow: Pentagon 9">
            <a:extLst>
              <a:ext uri="{FF2B5EF4-FFF2-40B4-BE49-F238E27FC236}">
                <a16:creationId xmlns:a16="http://schemas.microsoft.com/office/drawing/2014/main" id="{D39E2635-9774-4B56-B41B-E370F6D4A0D8}"/>
              </a:ext>
            </a:extLst>
          </p:cNvPr>
          <p:cNvSpPr/>
          <p:nvPr/>
        </p:nvSpPr>
        <p:spPr>
          <a:xfrm>
            <a:off x="179882" y="178726"/>
            <a:ext cx="7360170" cy="636104"/>
          </a:xfrm>
          <a:prstGeom prst="homePlate">
            <a:avLst/>
          </a:prstGeom>
          <a:solidFill>
            <a:srgbClr val="5AB8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AU" sz="2800" dirty="0">
                <a:latin typeface="Calisto MT" panose="02040603050505030304" pitchFamily="18" charset="0"/>
              </a:rPr>
              <a:t>To understand the process of the water cycle</a:t>
            </a:r>
          </a:p>
        </p:txBody>
      </p:sp>
      <p:pic>
        <p:nvPicPr>
          <p:cNvPr id="12" name="Picture 2" descr="Rain Drops | Funny, cute &amp; nerdy shirts">
            <a:extLst>
              <a:ext uri="{FF2B5EF4-FFF2-40B4-BE49-F238E27FC236}">
                <a16:creationId xmlns:a16="http://schemas.microsoft.com/office/drawing/2014/main" id="{F2A63A71-3CD3-4C41-B265-452DA7512F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8700" r="95300">
                        <a14:foregroundMark x1="65000" y1="38900" x2="65000" y2="38900"/>
                        <a14:foregroundMark x1="62800" y1="40000" x2="67500" y2="36100"/>
                        <a14:foregroundMark x1="68100" y1="35300" x2="71700" y2="30600"/>
                        <a14:foregroundMark x1="61900" y1="35600" x2="64200" y2="32800"/>
                        <a14:foregroundMark x1="73000" y1="29400" x2="71700" y2="30600"/>
                        <a14:foregroundMark x1="64900" y1="32200" x2="65300" y2="30000"/>
                        <a14:foregroundMark x1="73100" y1="28600" x2="74100" y2="28300"/>
                        <a14:foregroundMark x1="74700" y1="37900" x2="80807" y2="34891"/>
                        <a14:foregroundMark x1="82790" y1="33166" x2="84900" y2="30800"/>
                        <a14:foregroundMark x1="79800" y1="38900" x2="82700" y2="36800"/>
                        <a14:foregroundMark x1="82600" y1="40300" x2="84600" y2="39600"/>
                        <a14:foregroundMark x1="89800" y1="44200" x2="92600" y2="49900"/>
                        <a14:foregroundMark x1="77400" y1="58700" x2="82900" y2="54100"/>
                        <a14:foregroundMark x1="82900" y1="54100" x2="84847" y2="53375"/>
                        <a14:foregroundMark x1="91800" y1="54600" x2="95300" y2="53300"/>
                        <a14:foregroundMark x1="77200" y1="64600" x2="91600" y2="61500"/>
                        <a14:foregroundMark x1="91600" y1="61500" x2="91700" y2="61400"/>
                        <a14:foregroundMark x1="79600" y1="66100" x2="81631" y2="65716"/>
                        <a14:foregroundMark x1="16200" y1="79700" x2="21600" y2="79600"/>
                        <a14:foregroundMark x1="19700" y1="75600" x2="22900" y2="75000"/>
                        <a14:foregroundMark x1="15200" y1="80100" x2="15200" y2="80100"/>
                        <a14:foregroundMark x1="11100" y1="35300" x2="20700" y2="50000"/>
                        <a14:foregroundMark x1="8700" y1="40100" x2="13700" y2="48100"/>
                        <a14:foregroundMark x1="21100" y1="32300" x2="23100" y2="34700"/>
                        <a14:foregroundMark x1="10600" y1="55800" x2="14600" y2="58300"/>
                        <a14:foregroundMark x1="12800" y1="60000" x2="15400" y2="60900"/>
                        <a14:foregroundMark x1="16200" y1="65100" x2="19300" y2="66100"/>
                        <a14:foregroundMark x1="64000" y1="37800" x2="65100" y2="36400"/>
                        <a14:foregroundMark x1="87100" y1="52300" x2="87100" y2="52300"/>
                        <a14:foregroundMark x1="83800" y1="55300" x2="87900" y2="54900"/>
                        <a14:backgroundMark x1="83000" y1="61000" x2="87400" y2="59200"/>
                        <a14:backgroundMark x1="80900" y1="61900" x2="85300" y2="60100"/>
                        <a14:backgroundMark x1="82000" y1="65100" x2="87000" y2="64600"/>
                        <a14:backgroundMark x1="79200" y1="62700" x2="81400" y2="61700"/>
                        <a14:backgroundMark x1="80900" y1="50800" x2="88700" y2="48800"/>
                        <a14:backgroundMark x1="88600" y1="52800" x2="91400" y2="52400"/>
                        <a14:backgroundMark x1="86400" y1="53700" x2="89100" y2="52700"/>
                        <a14:backgroundMark x1="78600" y1="53200" x2="80100" y2="48900"/>
                        <a14:backgroundMark x1="78800" y1="37600" x2="82200" y2="35200"/>
                        <a14:backgroundMark x1="81100" y1="35700" x2="83200" y2="34400"/>
                        <a14:backgroundMark x1="80900" y1="35400" x2="82900" y2="34200"/>
                        <a14:backgroundMark x1="80400" y1="35700" x2="82200" y2="34900"/>
                        <a14:backgroundMark x1="70800" y1="38000" x2="76200" y2="33000"/>
                        <a14:backgroundMark x1="65900" y1="32900" x2="73100" y2="26300"/>
                        <a14:backgroundMark x1="63800" y1="36400" x2="66000" y2="33100"/>
                        <a14:backgroundMark x1="62800" y1="38200" x2="64437" y2="36719"/>
                        <a14:backgroundMark x1="45300" y1="31100" x2="42700" y2="22600"/>
                        <a14:backgroundMark x1="21100" y1="44100" x2="19400" y2="41400"/>
                        <a14:backgroundMark x1="22400" y1="46800" x2="20700" y2="44000"/>
                        <a14:backgroundMark x1="22100" y1="39700" x2="21900" y2="38400"/>
                        <a14:backgroundMark x1="23300" y1="40700" x2="22200" y2="38600"/>
                        <a14:backgroundMark x1="15800" y1="46100" x2="11100" y2="38800"/>
                        <a14:backgroundMark x1="17100" y1="58000" x2="16100" y2="56200"/>
                        <a14:backgroundMark x1="12400" y1="59400" x2="13256" y2="5966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672" t="18624" r="1958" b="12335"/>
          <a:stretch/>
        </p:blipFill>
        <p:spPr bwMode="auto">
          <a:xfrm flipH="1">
            <a:off x="10115240" y="-42615"/>
            <a:ext cx="2076758" cy="1586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1022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AE428FD6-42AA-45F5-BAA3-62F4EA87C309}"/>
              </a:ext>
            </a:extLst>
          </p:cNvPr>
          <p:cNvGrpSpPr/>
          <p:nvPr/>
        </p:nvGrpSpPr>
        <p:grpSpPr>
          <a:xfrm>
            <a:off x="147984" y="199834"/>
            <a:ext cx="8412480" cy="2092957"/>
            <a:chOff x="147984" y="193302"/>
            <a:chExt cx="8412480" cy="2664824"/>
          </a:xfrm>
          <a:solidFill>
            <a:srgbClr val="5AB805"/>
          </a:solidFill>
        </p:grpSpPr>
        <p:sp>
          <p:nvSpPr>
            <p:cNvPr id="5" name="Arrow: Pentagon 4">
              <a:extLst>
                <a:ext uri="{FF2B5EF4-FFF2-40B4-BE49-F238E27FC236}">
                  <a16:creationId xmlns:a16="http://schemas.microsoft.com/office/drawing/2014/main" id="{44766059-40B5-42AE-9BC4-DDBEEA451325}"/>
                </a:ext>
              </a:extLst>
            </p:cNvPr>
            <p:cNvSpPr/>
            <p:nvPr/>
          </p:nvSpPr>
          <p:spPr>
            <a:xfrm>
              <a:off x="147984" y="193302"/>
              <a:ext cx="8412480" cy="2664824"/>
            </a:xfrm>
            <a:prstGeom prst="homePlat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3600" dirty="0">
                  <a:solidFill>
                    <a:schemeClr val="tx1"/>
                  </a:solidFill>
                  <a:latin typeface="Calisto MT" panose="02040603050505030304" pitchFamily="18" charset="0"/>
                </a:rPr>
                <a:t>To understand the process of the water cycle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2228EC8-AD73-4A4B-9697-5F20A566E539}"/>
                </a:ext>
              </a:extLst>
            </p:cNvPr>
            <p:cNvSpPr/>
            <p:nvPr/>
          </p:nvSpPr>
          <p:spPr>
            <a:xfrm>
              <a:off x="1854926" y="286402"/>
              <a:ext cx="4114799" cy="57476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2400" dirty="0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LEARNING INTENTION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48C88D49-16CD-410D-8DD2-9FB7B07953C3}"/>
              </a:ext>
            </a:extLst>
          </p:cNvPr>
          <p:cNvGrpSpPr/>
          <p:nvPr/>
        </p:nvGrpSpPr>
        <p:grpSpPr>
          <a:xfrm>
            <a:off x="376518" y="4703762"/>
            <a:ext cx="9502000" cy="2092958"/>
            <a:chOff x="130627" y="3429000"/>
            <a:chExt cx="7837715" cy="4153436"/>
          </a:xfrm>
          <a:solidFill>
            <a:srgbClr val="5AB805"/>
          </a:solidFill>
        </p:grpSpPr>
        <p:sp>
          <p:nvSpPr>
            <p:cNvPr id="8" name="Arrow: Pentagon 7">
              <a:extLst>
                <a:ext uri="{FF2B5EF4-FFF2-40B4-BE49-F238E27FC236}">
                  <a16:creationId xmlns:a16="http://schemas.microsoft.com/office/drawing/2014/main" id="{BD4E8F30-9A4C-4297-8402-EA3ADDAAB1F7}"/>
                </a:ext>
              </a:extLst>
            </p:cNvPr>
            <p:cNvSpPr/>
            <p:nvPr/>
          </p:nvSpPr>
          <p:spPr>
            <a:xfrm flipH="1">
              <a:off x="130627" y="3429002"/>
              <a:ext cx="7837715" cy="4153434"/>
            </a:xfrm>
            <a:prstGeom prst="homePlat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AU" sz="2400" dirty="0">
                  <a:solidFill>
                    <a:schemeClr val="tx1"/>
                  </a:solidFill>
                  <a:latin typeface="Calisto MT" panose="02040603050505030304" pitchFamily="18" charset="0"/>
                </a:rPr>
                <a:t>Describe how water continually cycles among land, ocean and atmosphere.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AU" sz="2400" dirty="0">
                  <a:solidFill>
                    <a:schemeClr val="tx1"/>
                  </a:solidFill>
                  <a:latin typeface="Calisto MT" panose="02040603050505030304" pitchFamily="18" charset="0"/>
                </a:rPr>
                <a:t>Identify the forms water takes through the water cycle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AU" sz="2400" dirty="0">
                  <a:solidFill>
                    <a:schemeClr val="tx1"/>
                  </a:solidFill>
                  <a:latin typeface="Calisto MT" panose="02040603050505030304" pitchFamily="18" charset="0"/>
                </a:rPr>
                <a:t>Describe how the sun and gravity impact the water cycle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4AEFC63-626E-4740-A0A7-AD300014353F}"/>
                </a:ext>
              </a:extLst>
            </p:cNvPr>
            <p:cNvSpPr/>
            <p:nvPr/>
          </p:nvSpPr>
          <p:spPr>
            <a:xfrm>
              <a:off x="2310495" y="3429000"/>
              <a:ext cx="4114799" cy="57476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2400" dirty="0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SUCCESS CRITERIA</a:t>
              </a:r>
            </a:p>
          </p:txBody>
        </p:sp>
      </p:grpSp>
      <p:pic>
        <p:nvPicPr>
          <p:cNvPr id="1026" name="Picture 2" descr="390 The Water Cycle Clip Art | Royalty Free - GoGraph">
            <a:extLst>
              <a:ext uri="{FF2B5EF4-FFF2-40B4-BE49-F238E27FC236}">
                <a16:creationId xmlns:a16="http://schemas.microsoft.com/office/drawing/2014/main" id="{3CB19F65-B238-4EA2-B2EA-7203B49A4B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093" b="90206" l="2703" r="97748">
                        <a14:foregroundMark x1="8559" y1="78351" x2="21622" y2="80928"/>
                        <a14:foregroundMark x1="4505" y1="77320" x2="3153" y2="69588"/>
                        <a14:foregroundMark x1="3153" y1="68557" x2="3153" y2="68557"/>
                        <a14:foregroundMark x1="92342" y1="76804" x2="91441" y2="57732"/>
                        <a14:foregroundMark x1="97748" y1="65979" x2="87387" y2="56186"/>
                        <a14:foregroundMark x1="87387" y1="56186" x2="82432" y2="54639"/>
                        <a14:foregroundMark x1="94595" y1="42268" x2="90991" y2="34021"/>
                        <a14:foregroundMark x1="83333" y1="15979" x2="80180" y2="11340"/>
                        <a14:foregroundMark x1="57658" y1="3608" x2="46396" y2="4124"/>
                        <a14:foregroundMark x1="23649" y1="12371" x2="22973" y2="12887"/>
                        <a14:foregroundMark x1="24324" y1="11856" x2="23649" y2="12371"/>
                        <a14:foregroundMark x1="29730" y1="7732" x2="24324" y2="11856"/>
                        <a14:foregroundMark x1="8126" y1="42784" x2="8108" y2="43299"/>
                        <a14:foregroundMark x1="8433" y1="34021" x2="8126" y2="42784"/>
                        <a14:foregroundMark x1="8559" y1="30412" x2="8433" y2="34021"/>
                        <a14:foregroundMark x1="6306" y1="63402" x2="7658" y2="66495"/>
                        <a14:foregroundMark x1="5180" y1="60825" x2="6306" y2="63402"/>
                        <a14:foregroundMark x1="4504" y1="59278" x2="5180" y2="60825"/>
                        <a14:foregroundMark x1="4054" y1="58247" x2="4504" y2="59278"/>
                        <a14:foregroundMark x1="86486" y1="78351" x2="83333" y2="84021"/>
                        <a14:foregroundMark x1="74775" y1="86598" x2="36486" y2="90722"/>
                        <a14:foregroundMark x1="36486" y1="90722" x2="23423" y2="90206"/>
                        <a14:foregroundMark x1="23423" y1="90206" x2="21622" y2="87629"/>
                        <a14:foregroundMark x1="65766" y1="8763" x2="62162" y2="6701"/>
                        <a14:foregroundMark x1="50000" y1="59794" x2="49550" y2="50000"/>
                        <a14:foregroundMark x1="90541" y1="76804" x2="82883" y2="76804"/>
                        <a14:backgroundMark x1="13514" y1="34021" x2="13514" y2="34021"/>
                        <a14:backgroundMark x1="7207" y1="42784" x2="7207" y2="42784"/>
                        <a14:backgroundMark x1="7658" y1="50000" x2="7658" y2="50000"/>
                        <a14:backgroundMark x1="89640" y1="51546" x2="89640" y2="51546"/>
                        <a14:backgroundMark x1="87838" y1="43814" x2="87838" y2="43814"/>
                        <a14:backgroundMark x1="450" y1="63402" x2="450" y2="63402"/>
                        <a14:backgroundMark x1="6306" y1="60825" x2="6306" y2="60825"/>
                        <a14:backgroundMark x1="6306" y1="59278" x2="6306" y2="59278"/>
                        <a14:backgroundMark x1="34685" y1="1031" x2="34685" y2="1031"/>
                        <a14:backgroundMark x1="36486" y1="1546" x2="37387" y2="1546"/>
                        <a14:backgroundMark x1="39189" y1="515" x2="39640" y2="515"/>
                        <a14:backgroundMark x1="42793" y1="515" x2="42793" y2="515"/>
                        <a14:backgroundMark x1="47297" y1="515" x2="47297" y2="515"/>
                        <a14:backgroundMark x1="25676" y1="12371" x2="25676" y2="12371"/>
                        <a14:backgroundMark x1="24324" y1="12887" x2="24324" y2="12887"/>
                        <a14:backgroundMark x1="24775" y1="11856" x2="24775" y2="118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974" y="2095343"/>
            <a:ext cx="3052287" cy="2667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Rain Drops | Funny, cute &amp; nerdy shirts">
            <a:extLst>
              <a:ext uri="{FF2B5EF4-FFF2-40B4-BE49-F238E27FC236}">
                <a16:creationId xmlns:a16="http://schemas.microsoft.com/office/drawing/2014/main" id="{B472F20C-485F-4131-ABFF-B3881B91ED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8700" r="95300">
                        <a14:foregroundMark x1="65000" y1="38900" x2="65000" y2="38900"/>
                        <a14:foregroundMark x1="62800" y1="40000" x2="67500" y2="36100"/>
                        <a14:foregroundMark x1="68100" y1="35300" x2="71700" y2="30600"/>
                        <a14:foregroundMark x1="61900" y1="35600" x2="64200" y2="32800"/>
                        <a14:foregroundMark x1="73000" y1="29400" x2="71700" y2="30600"/>
                        <a14:foregroundMark x1="64900" y1="32200" x2="65300" y2="30000"/>
                        <a14:foregroundMark x1="73100" y1="28600" x2="74100" y2="28300"/>
                        <a14:foregroundMark x1="74700" y1="37900" x2="80807" y2="34891"/>
                        <a14:foregroundMark x1="82790" y1="33166" x2="84900" y2="30800"/>
                        <a14:foregroundMark x1="79800" y1="38900" x2="82700" y2="36800"/>
                        <a14:foregroundMark x1="82600" y1="40300" x2="84600" y2="39600"/>
                        <a14:foregroundMark x1="89800" y1="44200" x2="92600" y2="49900"/>
                        <a14:foregroundMark x1="77400" y1="58700" x2="82900" y2="54100"/>
                        <a14:foregroundMark x1="82900" y1="54100" x2="84847" y2="53375"/>
                        <a14:foregroundMark x1="91800" y1="54600" x2="95300" y2="53300"/>
                        <a14:foregroundMark x1="77200" y1="64600" x2="91600" y2="61500"/>
                        <a14:foregroundMark x1="91600" y1="61500" x2="91700" y2="61400"/>
                        <a14:foregroundMark x1="79600" y1="66100" x2="81631" y2="65716"/>
                        <a14:foregroundMark x1="16200" y1="79700" x2="21600" y2="79600"/>
                        <a14:foregroundMark x1="19700" y1="75600" x2="22900" y2="75000"/>
                        <a14:foregroundMark x1="15200" y1="80100" x2="15200" y2="80100"/>
                        <a14:foregroundMark x1="11100" y1="35300" x2="20700" y2="50000"/>
                        <a14:foregroundMark x1="8700" y1="40100" x2="13700" y2="48100"/>
                        <a14:foregroundMark x1="21100" y1="32300" x2="23100" y2="34700"/>
                        <a14:foregroundMark x1="10600" y1="55800" x2="14600" y2="58300"/>
                        <a14:foregroundMark x1="12800" y1="60000" x2="15400" y2="60900"/>
                        <a14:foregroundMark x1="16200" y1="65100" x2="19300" y2="66100"/>
                        <a14:foregroundMark x1="64000" y1="37800" x2="65100" y2="36400"/>
                        <a14:foregroundMark x1="87100" y1="52300" x2="87100" y2="52300"/>
                        <a14:foregroundMark x1="83800" y1="55300" x2="87900" y2="54900"/>
                        <a14:backgroundMark x1="83000" y1="61000" x2="87400" y2="59200"/>
                        <a14:backgroundMark x1="80900" y1="61900" x2="85300" y2="60100"/>
                        <a14:backgroundMark x1="82000" y1="65100" x2="87000" y2="64600"/>
                        <a14:backgroundMark x1="79200" y1="62700" x2="81400" y2="61700"/>
                        <a14:backgroundMark x1="80900" y1="50800" x2="88700" y2="48800"/>
                        <a14:backgroundMark x1="88600" y1="52800" x2="91400" y2="52400"/>
                        <a14:backgroundMark x1="86400" y1="53700" x2="89100" y2="52700"/>
                        <a14:backgroundMark x1="78600" y1="53200" x2="80100" y2="48900"/>
                        <a14:backgroundMark x1="78800" y1="37600" x2="82200" y2="35200"/>
                        <a14:backgroundMark x1="81100" y1="35700" x2="83200" y2="34400"/>
                        <a14:backgroundMark x1="80900" y1="35400" x2="82900" y2="34200"/>
                        <a14:backgroundMark x1="80400" y1="35700" x2="82200" y2="34900"/>
                        <a14:backgroundMark x1="70800" y1="38000" x2="76200" y2="33000"/>
                        <a14:backgroundMark x1="65900" y1="32900" x2="73100" y2="26300"/>
                        <a14:backgroundMark x1="63800" y1="36400" x2="66000" y2="33100"/>
                        <a14:backgroundMark x1="62800" y1="38200" x2="64437" y2="36719"/>
                        <a14:backgroundMark x1="45300" y1="31100" x2="42700" y2="22600"/>
                        <a14:backgroundMark x1="21100" y1="44100" x2="19400" y2="41400"/>
                        <a14:backgroundMark x1="22400" y1="46800" x2="20700" y2="44000"/>
                        <a14:backgroundMark x1="22100" y1="39700" x2="21900" y2="38400"/>
                        <a14:backgroundMark x1="23300" y1="40700" x2="22200" y2="38600"/>
                        <a14:backgroundMark x1="15800" y1="46100" x2="11100" y2="38800"/>
                        <a14:backgroundMark x1="17100" y1="58000" x2="16100" y2="56200"/>
                        <a14:backgroundMark x1="12400" y1="59400" x2="13256" y2="5966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672" t="18624" r="1958" b="12335"/>
          <a:stretch/>
        </p:blipFill>
        <p:spPr bwMode="auto">
          <a:xfrm flipH="1">
            <a:off x="6926797" y="-42614"/>
            <a:ext cx="5265203" cy="4022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31163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684A4-F0BA-4647-A334-0234BE451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882" y="778418"/>
            <a:ext cx="10515600" cy="636105"/>
          </a:xfrm>
          <a:solidFill>
            <a:schemeClr val="bg1">
              <a:alpha val="75000"/>
            </a:schemeClr>
          </a:solidFill>
        </p:spPr>
        <p:txBody>
          <a:bodyPr anchor="ctr">
            <a:normAutofit fontScale="90000"/>
          </a:bodyPr>
          <a:lstStyle/>
          <a:p>
            <a:r>
              <a:rPr lang="en-AU" dirty="0">
                <a:latin typeface="Amasis MT Pro Black" panose="02040A04050005020304" pitchFamily="18" charset="0"/>
              </a:rPr>
              <a:t>The Water Cycle</a:t>
            </a:r>
          </a:p>
        </p:txBody>
      </p:sp>
      <p:sp>
        <p:nvSpPr>
          <p:cNvPr id="10" name="Arrow: Pentagon 9">
            <a:extLst>
              <a:ext uri="{FF2B5EF4-FFF2-40B4-BE49-F238E27FC236}">
                <a16:creationId xmlns:a16="http://schemas.microsoft.com/office/drawing/2014/main" id="{D39E2635-9774-4B56-B41B-E370F6D4A0D8}"/>
              </a:ext>
            </a:extLst>
          </p:cNvPr>
          <p:cNvSpPr/>
          <p:nvPr/>
        </p:nvSpPr>
        <p:spPr>
          <a:xfrm>
            <a:off x="179882" y="178726"/>
            <a:ext cx="7360170" cy="636104"/>
          </a:xfrm>
          <a:prstGeom prst="homePlate">
            <a:avLst/>
          </a:prstGeom>
          <a:solidFill>
            <a:srgbClr val="5AB8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AU" sz="2800" dirty="0">
                <a:latin typeface="Calisto MT" panose="02040603050505030304" pitchFamily="18" charset="0"/>
              </a:rPr>
              <a:t>To understand the process of the water cycle</a:t>
            </a:r>
          </a:p>
        </p:txBody>
      </p:sp>
      <p:pic>
        <p:nvPicPr>
          <p:cNvPr id="12" name="Picture 2" descr="Rain Drops | Funny, cute &amp; nerdy shirts">
            <a:extLst>
              <a:ext uri="{FF2B5EF4-FFF2-40B4-BE49-F238E27FC236}">
                <a16:creationId xmlns:a16="http://schemas.microsoft.com/office/drawing/2014/main" id="{F2A63A71-3CD3-4C41-B265-452DA7512F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8700" r="95300">
                        <a14:foregroundMark x1="65000" y1="38900" x2="65000" y2="38900"/>
                        <a14:foregroundMark x1="62800" y1="40000" x2="67500" y2="36100"/>
                        <a14:foregroundMark x1="68100" y1="35300" x2="71700" y2="30600"/>
                        <a14:foregroundMark x1="61900" y1="35600" x2="64200" y2="32800"/>
                        <a14:foregroundMark x1="73000" y1="29400" x2="71700" y2="30600"/>
                        <a14:foregroundMark x1="64900" y1="32200" x2="65300" y2="30000"/>
                        <a14:foregroundMark x1="73100" y1="28600" x2="74100" y2="28300"/>
                        <a14:foregroundMark x1="74700" y1="37900" x2="80807" y2="34891"/>
                        <a14:foregroundMark x1="82790" y1="33166" x2="84900" y2="30800"/>
                        <a14:foregroundMark x1="79800" y1="38900" x2="82700" y2="36800"/>
                        <a14:foregroundMark x1="82600" y1="40300" x2="84600" y2="39600"/>
                        <a14:foregroundMark x1="89800" y1="44200" x2="92600" y2="49900"/>
                        <a14:foregroundMark x1="77400" y1="58700" x2="82900" y2="54100"/>
                        <a14:foregroundMark x1="82900" y1="54100" x2="84847" y2="53375"/>
                        <a14:foregroundMark x1="91800" y1="54600" x2="95300" y2="53300"/>
                        <a14:foregroundMark x1="77200" y1="64600" x2="91600" y2="61500"/>
                        <a14:foregroundMark x1="91600" y1="61500" x2="91700" y2="61400"/>
                        <a14:foregroundMark x1="79600" y1="66100" x2="81631" y2="65716"/>
                        <a14:foregroundMark x1="16200" y1="79700" x2="21600" y2="79600"/>
                        <a14:foregroundMark x1="19700" y1="75600" x2="22900" y2="75000"/>
                        <a14:foregroundMark x1="15200" y1="80100" x2="15200" y2="80100"/>
                        <a14:foregroundMark x1="11100" y1="35300" x2="20700" y2="50000"/>
                        <a14:foregroundMark x1="8700" y1="40100" x2="13700" y2="48100"/>
                        <a14:foregroundMark x1="21100" y1="32300" x2="23100" y2="34700"/>
                        <a14:foregroundMark x1="10600" y1="55800" x2="14600" y2="58300"/>
                        <a14:foregroundMark x1="12800" y1="60000" x2="15400" y2="60900"/>
                        <a14:foregroundMark x1="16200" y1="65100" x2="19300" y2="66100"/>
                        <a14:foregroundMark x1="64000" y1="37800" x2="65100" y2="36400"/>
                        <a14:foregroundMark x1="87100" y1="52300" x2="87100" y2="52300"/>
                        <a14:foregroundMark x1="83800" y1="55300" x2="87900" y2="54900"/>
                        <a14:backgroundMark x1="83000" y1="61000" x2="87400" y2="59200"/>
                        <a14:backgroundMark x1="80900" y1="61900" x2="85300" y2="60100"/>
                        <a14:backgroundMark x1="82000" y1="65100" x2="87000" y2="64600"/>
                        <a14:backgroundMark x1="79200" y1="62700" x2="81400" y2="61700"/>
                        <a14:backgroundMark x1="80900" y1="50800" x2="88700" y2="48800"/>
                        <a14:backgroundMark x1="88600" y1="52800" x2="91400" y2="52400"/>
                        <a14:backgroundMark x1="86400" y1="53700" x2="89100" y2="52700"/>
                        <a14:backgroundMark x1="78600" y1="53200" x2="80100" y2="48900"/>
                        <a14:backgroundMark x1="78800" y1="37600" x2="82200" y2="35200"/>
                        <a14:backgroundMark x1="81100" y1="35700" x2="83200" y2="34400"/>
                        <a14:backgroundMark x1="80900" y1="35400" x2="82900" y2="34200"/>
                        <a14:backgroundMark x1="80400" y1="35700" x2="82200" y2="34900"/>
                        <a14:backgroundMark x1="70800" y1="38000" x2="76200" y2="33000"/>
                        <a14:backgroundMark x1="65900" y1="32900" x2="73100" y2="26300"/>
                        <a14:backgroundMark x1="63800" y1="36400" x2="66000" y2="33100"/>
                        <a14:backgroundMark x1="62800" y1="38200" x2="64437" y2="36719"/>
                        <a14:backgroundMark x1="45300" y1="31100" x2="42700" y2="22600"/>
                        <a14:backgroundMark x1="21100" y1="44100" x2="19400" y2="41400"/>
                        <a14:backgroundMark x1="22400" y1="46800" x2="20700" y2="44000"/>
                        <a14:backgroundMark x1="22100" y1="39700" x2="21900" y2="38400"/>
                        <a14:backgroundMark x1="23300" y1="40700" x2="22200" y2="38600"/>
                        <a14:backgroundMark x1="15800" y1="46100" x2="11100" y2="38800"/>
                        <a14:backgroundMark x1="17100" y1="58000" x2="16100" y2="56200"/>
                        <a14:backgroundMark x1="12400" y1="59400" x2="13256" y2="5966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672" t="18624" r="1958" b="12335"/>
          <a:stretch/>
        </p:blipFill>
        <p:spPr bwMode="auto">
          <a:xfrm flipH="1">
            <a:off x="10115240" y="-42615"/>
            <a:ext cx="2076758" cy="1586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The Water Cycle   The Dr. Binocs Show   Learn Videos For Kids">
            <a:hlinkClick r:id="" action="ppaction://media"/>
            <a:extLst>
              <a:ext uri="{FF2B5EF4-FFF2-40B4-BE49-F238E27FC236}">
                <a16:creationId xmlns:a16="http://schemas.microsoft.com/office/drawing/2014/main" id="{165784F7-C06C-46CE-BD4D-22F5A94665A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683657" y="1417808"/>
            <a:ext cx="9339102" cy="5261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159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822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684A4-F0BA-4647-A334-0234BE451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882" y="778418"/>
            <a:ext cx="10515600" cy="636105"/>
          </a:xfrm>
          <a:solidFill>
            <a:schemeClr val="bg1">
              <a:alpha val="75000"/>
            </a:schemeClr>
          </a:solidFill>
        </p:spPr>
        <p:txBody>
          <a:bodyPr anchor="ctr">
            <a:normAutofit fontScale="90000"/>
          </a:bodyPr>
          <a:lstStyle/>
          <a:p>
            <a:r>
              <a:rPr lang="en-AU" dirty="0">
                <a:latin typeface="Amasis MT Pro Black" panose="02040A04050005020304" pitchFamily="18" charset="0"/>
              </a:rPr>
              <a:t>The Water Cycle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111F8E-9E51-48E6-8C66-BE22320CB6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79882" y="1543984"/>
            <a:ext cx="5839918" cy="5135289"/>
          </a:xfrm>
          <a:solidFill>
            <a:schemeClr val="bg1">
              <a:alpha val="75000"/>
            </a:schemeClr>
          </a:solidFill>
        </p:spPr>
        <p:txBody>
          <a:bodyPr>
            <a:normAutofit fontScale="92500" lnSpcReduction="20000"/>
          </a:bodyPr>
          <a:lstStyle/>
          <a:p>
            <a:r>
              <a:rPr lang="en-AU" sz="3000" dirty="0">
                <a:latin typeface="Cavolini" panose="03000502040302020204" pitchFamily="66" charset="0"/>
                <a:cs typeface="Cavolini" panose="03000502040302020204" pitchFamily="66" charset="0"/>
              </a:rPr>
              <a:t>Is the process by which water circulates between the Earth’s oceans, atmosphere and land.</a:t>
            </a:r>
          </a:p>
          <a:p>
            <a:r>
              <a:rPr lang="en-AU" dirty="0">
                <a:latin typeface="Cavolini" panose="03000502040302020204" pitchFamily="66" charset="0"/>
                <a:cs typeface="Cavolini" panose="03000502040302020204" pitchFamily="66" charset="0"/>
              </a:rPr>
              <a:t>Is also known as the </a:t>
            </a:r>
            <a:r>
              <a:rPr lang="en-AU" b="1" dirty="0" err="1">
                <a:latin typeface="Cavolini" panose="03000502040302020204" pitchFamily="66" charset="0"/>
                <a:cs typeface="Cavolini" panose="03000502040302020204" pitchFamily="66" charset="0"/>
              </a:rPr>
              <a:t>Hyrologic</a:t>
            </a:r>
            <a:r>
              <a:rPr lang="en-AU" b="1" dirty="0">
                <a:latin typeface="Cavolini" panose="03000502040302020204" pitchFamily="66" charset="0"/>
                <a:cs typeface="Cavolini" panose="03000502040302020204" pitchFamily="66" charset="0"/>
              </a:rPr>
              <a:t> cycle.</a:t>
            </a:r>
            <a:endParaRPr lang="en-AU" dirty="0">
              <a:latin typeface="Cavolini" panose="03000502040302020204" pitchFamily="66" charset="0"/>
              <a:cs typeface="Cavolini" panose="03000502040302020204" pitchFamily="66" charset="0"/>
            </a:endParaRPr>
          </a:p>
          <a:p>
            <a:r>
              <a:rPr lang="en-AU" dirty="0">
                <a:latin typeface="Cavolini" panose="03000502040302020204" pitchFamily="66" charset="0"/>
                <a:cs typeface="Cavolini" panose="03000502040302020204" pitchFamily="66" charset="0"/>
              </a:rPr>
              <a:t>It involves:</a:t>
            </a:r>
          </a:p>
          <a:p>
            <a:pPr>
              <a:buFontTx/>
              <a:buChar char="-"/>
            </a:pPr>
            <a:r>
              <a:rPr lang="en-AU" dirty="0">
                <a:latin typeface="Cavolini" panose="03000502040302020204" pitchFamily="66" charset="0"/>
                <a:cs typeface="Cavolini" panose="03000502040302020204" pitchFamily="66" charset="0"/>
              </a:rPr>
              <a:t>Water storage</a:t>
            </a:r>
          </a:p>
          <a:p>
            <a:pPr>
              <a:buFontTx/>
              <a:buChar char="-"/>
            </a:pPr>
            <a:r>
              <a:rPr lang="en-AU" dirty="0">
                <a:latin typeface="Cavolini" panose="03000502040302020204" pitchFamily="66" charset="0"/>
                <a:cs typeface="Cavolini" panose="03000502040302020204" pitchFamily="66" charset="0"/>
              </a:rPr>
              <a:t>Evaporation	</a:t>
            </a:r>
          </a:p>
          <a:p>
            <a:pPr>
              <a:buFontTx/>
              <a:buChar char="-"/>
            </a:pPr>
            <a:r>
              <a:rPr lang="en-AU" dirty="0">
                <a:latin typeface="Cavolini" panose="03000502040302020204" pitchFamily="66" charset="0"/>
                <a:cs typeface="Cavolini" panose="03000502040302020204" pitchFamily="66" charset="0"/>
              </a:rPr>
              <a:t>Transpiration</a:t>
            </a:r>
          </a:p>
          <a:p>
            <a:pPr>
              <a:buFontTx/>
              <a:buChar char="-"/>
            </a:pPr>
            <a:r>
              <a:rPr lang="en-AU" dirty="0">
                <a:latin typeface="Cavolini" panose="03000502040302020204" pitchFamily="66" charset="0"/>
                <a:cs typeface="Cavolini" panose="03000502040302020204" pitchFamily="66" charset="0"/>
              </a:rPr>
              <a:t>Condensation</a:t>
            </a:r>
          </a:p>
          <a:p>
            <a:pPr>
              <a:buFontTx/>
              <a:buChar char="-"/>
            </a:pPr>
            <a:r>
              <a:rPr lang="en-AU" dirty="0">
                <a:latin typeface="Cavolini" panose="03000502040302020204" pitchFamily="66" charset="0"/>
                <a:cs typeface="Cavolini" panose="03000502040302020204" pitchFamily="66" charset="0"/>
              </a:rPr>
              <a:t>Precipitation</a:t>
            </a:r>
          </a:p>
          <a:p>
            <a:pPr>
              <a:buFontTx/>
              <a:buChar char="-"/>
            </a:pPr>
            <a:r>
              <a:rPr lang="en-AU" dirty="0">
                <a:latin typeface="Cavolini" panose="03000502040302020204" pitchFamily="66" charset="0"/>
                <a:cs typeface="Cavolini" panose="03000502040302020204" pitchFamily="66" charset="0"/>
              </a:rPr>
              <a:t>Runoff</a:t>
            </a:r>
          </a:p>
        </p:txBody>
      </p:sp>
      <p:sp>
        <p:nvSpPr>
          <p:cNvPr id="10" name="Arrow: Pentagon 9">
            <a:extLst>
              <a:ext uri="{FF2B5EF4-FFF2-40B4-BE49-F238E27FC236}">
                <a16:creationId xmlns:a16="http://schemas.microsoft.com/office/drawing/2014/main" id="{D39E2635-9774-4B56-B41B-E370F6D4A0D8}"/>
              </a:ext>
            </a:extLst>
          </p:cNvPr>
          <p:cNvSpPr/>
          <p:nvPr/>
        </p:nvSpPr>
        <p:spPr>
          <a:xfrm>
            <a:off x="179882" y="178726"/>
            <a:ext cx="7360170" cy="636104"/>
          </a:xfrm>
          <a:prstGeom prst="homePlate">
            <a:avLst/>
          </a:prstGeom>
          <a:solidFill>
            <a:srgbClr val="5AB8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AU" sz="2800" dirty="0">
                <a:latin typeface="Calisto MT" panose="02040603050505030304" pitchFamily="18" charset="0"/>
              </a:rPr>
              <a:t>To understand the process of the water cycle</a:t>
            </a:r>
          </a:p>
        </p:txBody>
      </p:sp>
      <p:pic>
        <p:nvPicPr>
          <p:cNvPr id="12" name="Picture 2" descr="Rain Drops | Funny, cute &amp; nerdy shirts">
            <a:extLst>
              <a:ext uri="{FF2B5EF4-FFF2-40B4-BE49-F238E27FC236}">
                <a16:creationId xmlns:a16="http://schemas.microsoft.com/office/drawing/2014/main" id="{F2A63A71-3CD3-4C41-B265-452DA7512F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8700" r="95300">
                        <a14:foregroundMark x1="65000" y1="38900" x2="65000" y2="38900"/>
                        <a14:foregroundMark x1="62800" y1="40000" x2="67500" y2="36100"/>
                        <a14:foregroundMark x1="68100" y1="35300" x2="71700" y2="30600"/>
                        <a14:foregroundMark x1="61900" y1="35600" x2="64200" y2="32800"/>
                        <a14:foregroundMark x1="73000" y1="29400" x2="71700" y2="30600"/>
                        <a14:foregroundMark x1="64900" y1="32200" x2="65300" y2="30000"/>
                        <a14:foregroundMark x1="73100" y1="28600" x2="74100" y2="28300"/>
                        <a14:foregroundMark x1="74700" y1="37900" x2="80807" y2="34891"/>
                        <a14:foregroundMark x1="82790" y1="33166" x2="84900" y2="30800"/>
                        <a14:foregroundMark x1="79800" y1="38900" x2="82700" y2="36800"/>
                        <a14:foregroundMark x1="82600" y1="40300" x2="84600" y2="39600"/>
                        <a14:foregroundMark x1="89800" y1="44200" x2="92600" y2="49900"/>
                        <a14:foregroundMark x1="77400" y1="58700" x2="82900" y2="54100"/>
                        <a14:foregroundMark x1="82900" y1="54100" x2="84847" y2="53375"/>
                        <a14:foregroundMark x1="91800" y1="54600" x2="95300" y2="53300"/>
                        <a14:foregroundMark x1="77200" y1="64600" x2="91600" y2="61500"/>
                        <a14:foregroundMark x1="91600" y1="61500" x2="91700" y2="61400"/>
                        <a14:foregroundMark x1="79600" y1="66100" x2="81631" y2="65716"/>
                        <a14:foregroundMark x1="16200" y1="79700" x2="21600" y2="79600"/>
                        <a14:foregroundMark x1="19700" y1="75600" x2="22900" y2="75000"/>
                        <a14:foregroundMark x1="15200" y1="80100" x2="15200" y2="80100"/>
                        <a14:foregroundMark x1="11100" y1="35300" x2="20700" y2="50000"/>
                        <a14:foregroundMark x1="8700" y1="40100" x2="13700" y2="48100"/>
                        <a14:foregroundMark x1="21100" y1="32300" x2="23100" y2="34700"/>
                        <a14:foregroundMark x1="10600" y1="55800" x2="14600" y2="58300"/>
                        <a14:foregroundMark x1="12800" y1="60000" x2="15400" y2="60900"/>
                        <a14:foregroundMark x1="16200" y1="65100" x2="19300" y2="66100"/>
                        <a14:foregroundMark x1="64000" y1="37800" x2="65100" y2="36400"/>
                        <a14:foregroundMark x1="87100" y1="52300" x2="87100" y2="52300"/>
                        <a14:foregroundMark x1="83800" y1="55300" x2="87900" y2="54900"/>
                        <a14:backgroundMark x1="83000" y1="61000" x2="87400" y2="59200"/>
                        <a14:backgroundMark x1="80900" y1="61900" x2="85300" y2="60100"/>
                        <a14:backgroundMark x1="82000" y1="65100" x2="87000" y2="64600"/>
                        <a14:backgroundMark x1="79200" y1="62700" x2="81400" y2="61700"/>
                        <a14:backgroundMark x1="80900" y1="50800" x2="88700" y2="48800"/>
                        <a14:backgroundMark x1="88600" y1="52800" x2="91400" y2="52400"/>
                        <a14:backgroundMark x1="86400" y1="53700" x2="89100" y2="52700"/>
                        <a14:backgroundMark x1="78600" y1="53200" x2="80100" y2="48900"/>
                        <a14:backgroundMark x1="78800" y1="37600" x2="82200" y2="35200"/>
                        <a14:backgroundMark x1="81100" y1="35700" x2="83200" y2="34400"/>
                        <a14:backgroundMark x1="80900" y1="35400" x2="82900" y2="34200"/>
                        <a14:backgroundMark x1="80400" y1="35700" x2="82200" y2="34900"/>
                        <a14:backgroundMark x1="70800" y1="38000" x2="76200" y2="33000"/>
                        <a14:backgroundMark x1="65900" y1="32900" x2="73100" y2="26300"/>
                        <a14:backgroundMark x1="63800" y1="36400" x2="66000" y2="33100"/>
                        <a14:backgroundMark x1="62800" y1="38200" x2="64437" y2="36719"/>
                        <a14:backgroundMark x1="45300" y1="31100" x2="42700" y2="22600"/>
                        <a14:backgroundMark x1="21100" y1="44100" x2="19400" y2="41400"/>
                        <a14:backgroundMark x1="22400" y1="46800" x2="20700" y2="44000"/>
                        <a14:backgroundMark x1="22100" y1="39700" x2="21900" y2="38400"/>
                        <a14:backgroundMark x1="23300" y1="40700" x2="22200" y2="38600"/>
                        <a14:backgroundMark x1="15800" y1="46100" x2="11100" y2="38800"/>
                        <a14:backgroundMark x1="17100" y1="58000" x2="16100" y2="56200"/>
                        <a14:backgroundMark x1="12400" y1="59400" x2="13256" y2="5966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672" t="18624" r="1958" b="12335"/>
          <a:stretch/>
        </p:blipFill>
        <p:spPr bwMode="auto">
          <a:xfrm flipH="1">
            <a:off x="10115240" y="-42615"/>
            <a:ext cx="2076758" cy="1586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3BAF130-2894-4357-A2E2-9AE232E191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1318" y="1890915"/>
            <a:ext cx="6480680" cy="4441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722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684A4-F0BA-4647-A334-0234BE451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882" y="814830"/>
            <a:ext cx="11752288" cy="729157"/>
          </a:xfrm>
          <a:solidFill>
            <a:schemeClr val="bg1">
              <a:alpha val="75000"/>
            </a:schemeClr>
          </a:solidFill>
        </p:spPr>
        <p:txBody>
          <a:bodyPr anchor="ctr"/>
          <a:lstStyle/>
          <a:p>
            <a:r>
              <a:rPr lang="en-AU" dirty="0">
                <a:latin typeface="Amasis MT Pro Black" panose="02040A04050005020304" pitchFamily="18" charset="0"/>
              </a:rPr>
              <a:t>The Water Cycle – Water storage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111F8E-9E51-48E6-8C66-BE22320CB6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882" y="1543986"/>
            <a:ext cx="5916118" cy="5314014"/>
          </a:xfrm>
          <a:solidFill>
            <a:schemeClr val="bg1">
              <a:alpha val="75000"/>
            </a:schemeClr>
          </a:solidFill>
        </p:spPr>
        <p:txBody>
          <a:bodyPr>
            <a:normAutofit/>
          </a:bodyPr>
          <a:lstStyle/>
          <a:p>
            <a:endParaRPr lang="en-AU" b="1" dirty="0">
              <a:latin typeface="Cavolini" panose="03000502040302020204" pitchFamily="66" charset="0"/>
              <a:cs typeface="Cavolini" panose="03000502040302020204" pitchFamily="66" charset="0"/>
            </a:endParaRPr>
          </a:p>
          <a:p>
            <a:r>
              <a:rPr lang="en-AU" b="1" dirty="0">
                <a:latin typeface="Cavolini" panose="03000502040302020204" pitchFamily="66" charset="0"/>
                <a:cs typeface="Cavolini" panose="03000502040302020204" pitchFamily="66" charset="0"/>
              </a:rPr>
              <a:t>Oceans</a:t>
            </a:r>
            <a:r>
              <a:rPr lang="en-AU" dirty="0">
                <a:latin typeface="Cavolini" panose="03000502040302020204" pitchFamily="66" charset="0"/>
                <a:cs typeface="Cavolini" panose="03000502040302020204" pitchFamily="66" charset="0"/>
              </a:rPr>
              <a:t> store 96.5% of the Earth’s water. </a:t>
            </a:r>
          </a:p>
          <a:p>
            <a:r>
              <a:rPr lang="en-AU" b="1" dirty="0">
                <a:latin typeface="Cavolini" panose="03000502040302020204" pitchFamily="66" charset="0"/>
                <a:cs typeface="Cavolini" panose="03000502040302020204" pitchFamily="66" charset="0"/>
              </a:rPr>
              <a:t>Ice, snow or groundwater</a:t>
            </a:r>
            <a:r>
              <a:rPr lang="en-AU" dirty="0">
                <a:latin typeface="Cavolini" panose="03000502040302020204" pitchFamily="66" charset="0"/>
                <a:cs typeface="Cavolini" panose="03000502040302020204" pitchFamily="66" charset="0"/>
              </a:rPr>
              <a:t> lock up water in its present state for a relatively long period of time.</a:t>
            </a:r>
          </a:p>
          <a:p>
            <a:r>
              <a:rPr lang="en-AU" b="1" dirty="0">
                <a:latin typeface="Cavolini" panose="03000502040302020204" pitchFamily="66" charset="0"/>
                <a:cs typeface="Cavolini" panose="03000502040302020204" pitchFamily="66" charset="0"/>
              </a:rPr>
              <a:t>Atmosphere</a:t>
            </a:r>
            <a:r>
              <a:rPr lang="en-AU" dirty="0">
                <a:latin typeface="Cavolini" panose="03000502040302020204" pitchFamily="66" charset="0"/>
                <a:cs typeface="Cavolini" panose="03000502040302020204" pitchFamily="66" charset="0"/>
              </a:rPr>
              <a:t> is the superhighway used to transport water around the world.</a:t>
            </a:r>
            <a:endParaRPr lang="en-AU" b="1" dirty="0">
              <a:latin typeface="Cavolini" panose="03000502040302020204" pitchFamily="66" charset="0"/>
              <a:cs typeface="Cavolini" panose="03000502040302020204" pitchFamily="66" charset="0"/>
            </a:endParaRPr>
          </a:p>
        </p:txBody>
      </p:sp>
      <p:sp>
        <p:nvSpPr>
          <p:cNvPr id="10" name="Arrow: Pentagon 9">
            <a:extLst>
              <a:ext uri="{FF2B5EF4-FFF2-40B4-BE49-F238E27FC236}">
                <a16:creationId xmlns:a16="http://schemas.microsoft.com/office/drawing/2014/main" id="{D39E2635-9774-4B56-B41B-E370F6D4A0D8}"/>
              </a:ext>
            </a:extLst>
          </p:cNvPr>
          <p:cNvSpPr/>
          <p:nvPr/>
        </p:nvSpPr>
        <p:spPr>
          <a:xfrm>
            <a:off x="179882" y="178726"/>
            <a:ext cx="7360170" cy="636104"/>
          </a:xfrm>
          <a:prstGeom prst="homePlate">
            <a:avLst/>
          </a:prstGeom>
          <a:solidFill>
            <a:srgbClr val="5AB8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AU" sz="2800" dirty="0">
                <a:latin typeface="Calisto MT" panose="02040603050505030304" pitchFamily="18" charset="0"/>
              </a:rPr>
              <a:t>To understand the process of the water cycle</a:t>
            </a:r>
          </a:p>
        </p:txBody>
      </p:sp>
      <p:pic>
        <p:nvPicPr>
          <p:cNvPr id="12" name="Picture 2" descr="Rain Drops | Funny, cute &amp; nerdy shirts">
            <a:extLst>
              <a:ext uri="{FF2B5EF4-FFF2-40B4-BE49-F238E27FC236}">
                <a16:creationId xmlns:a16="http://schemas.microsoft.com/office/drawing/2014/main" id="{F2A63A71-3CD3-4C41-B265-452DA7512F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8700" r="95300">
                        <a14:foregroundMark x1="65000" y1="38900" x2="65000" y2="38900"/>
                        <a14:foregroundMark x1="62800" y1="40000" x2="67500" y2="36100"/>
                        <a14:foregroundMark x1="68100" y1="35300" x2="71700" y2="30600"/>
                        <a14:foregroundMark x1="61900" y1="35600" x2="64200" y2="32800"/>
                        <a14:foregroundMark x1="73000" y1="29400" x2="71700" y2="30600"/>
                        <a14:foregroundMark x1="64900" y1="32200" x2="65300" y2="30000"/>
                        <a14:foregroundMark x1="73100" y1="28600" x2="74100" y2="28300"/>
                        <a14:foregroundMark x1="74700" y1="37900" x2="80807" y2="34891"/>
                        <a14:foregroundMark x1="82790" y1="33166" x2="84900" y2="30800"/>
                        <a14:foregroundMark x1="79800" y1="38900" x2="82700" y2="36800"/>
                        <a14:foregroundMark x1="82600" y1="40300" x2="84600" y2="39600"/>
                        <a14:foregroundMark x1="89800" y1="44200" x2="92600" y2="49900"/>
                        <a14:foregroundMark x1="77400" y1="58700" x2="82900" y2="54100"/>
                        <a14:foregroundMark x1="82900" y1="54100" x2="84847" y2="53375"/>
                        <a14:foregroundMark x1="91800" y1="54600" x2="95300" y2="53300"/>
                        <a14:foregroundMark x1="77200" y1="64600" x2="91600" y2="61500"/>
                        <a14:foregroundMark x1="91600" y1="61500" x2="91700" y2="61400"/>
                        <a14:foregroundMark x1="79600" y1="66100" x2="81631" y2="65716"/>
                        <a14:foregroundMark x1="16200" y1="79700" x2="21600" y2="79600"/>
                        <a14:foregroundMark x1="19700" y1="75600" x2="22900" y2="75000"/>
                        <a14:foregroundMark x1="15200" y1="80100" x2="15200" y2="80100"/>
                        <a14:foregroundMark x1="11100" y1="35300" x2="20700" y2="50000"/>
                        <a14:foregroundMark x1="8700" y1="40100" x2="13700" y2="48100"/>
                        <a14:foregroundMark x1="21100" y1="32300" x2="23100" y2="34700"/>
                        <a14:foregroundMark x1="10600" y1="55800" x2="14600" y2="58300"/>
                        <a14:foregroundMark x1="12800" y1="60000" x2="15400" y2="60900"/>
                        <a14:foregroundMark x1="16200" y1="65100" x2="19300" y2="66100"/>
                        <a14:foregroundMark x1="64000" y1="37800" x2="65100" y2="36400"/>
                        <a14:foregroundMark x1="87100" y1="52300" x2="87100" y2="52300"/>
                        <a14:foregroundMark x1="83800" y1="55300" x2="87900" y2="54900"/>
                        <a14:backgroundMark x1="83000" y1="61000" x2="87400" y2="59200"/>
                        <a14:backgroundMark x1="80900" y1="61900" x2="85300" y2="60100"/>
                        <a14:backgroundMark x1="82000" y1="65100" x2="87000" y2="64600"/>
                        <a14:backgroundMark x1="79200" y1="62700" x2="81400" y2="61700"/>
                        <a14:backgroundMark x1="80900" y1="50800" x2="88700" y2="48800"/>
                        <a14:backgroundMark x1="88600" y1="52800" x2="91400" y2="52400"/>
                        <a14:backgroundMark x1="86400" y1="53700" x2="89100" y2="52700"/>
                        <a14:backgroundMark x1="78600" y1="53200" x2="80100" y2="48900"/>
                        <a14:backgroundMark x1="78800" y1="37600" x2="82200" y2="35200"/>
                        <a14:backgroundMark x1="81100" y1="35700" x2="83200" y2="34400"/>
                        <a14:backgroundMark x1="80900" y1="35400" x2="82900" y2="34200"/>
                        <a14:backgroundMark x1="80400" y1="35700" x2="82200" y2="34900"/>
                        <a14:backgroundMark x1="70800" y1="38000" x2="76200" y2="33000"/>
                        <a14:backgroundMark x1="65900" y1="32900" x2="73100" y2="26300"/>
                        <a14:backgroundMark x1="63800" y1="36400" x2="66000" y2="33100"/>
                        <a14:backgroundMark x1="62800" y1="38200" x2="64437" y2="36719"/>
                        <a14:backgroundMark x1="45300" y1="31100" x2="42700" y2="22600"/>
                        <a14:backgroundMark x1="21100" y1="44100" x2="19400" y2="41400"/>
                        <a14:backgroundMark x1="22400" y1="46800" x2="20700" y2="44000"/>
                        <a14:backgroundMark x1="22100" y1="39700" x2="21900" y2="38400"/>
                        <a14:backgroundMark x1="23300" y1="40700" x2="22200" y2="38600"/>
                        <a14:backgroundMark x1="15800" y1="46100" x2="11100" y2="38800"/>
                        <a14:backgroundMark x1="17100" y1="58000" x2="16100" y2="56200"/>
                        <a14:backgroundMark x1="12400" y1="59400" x2="13256" y2="5966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672" t="18624" r="1958" b="12335"/>
          <a:stretch/>
        </p:blipFill>
        <p:spPr bwMode="auto">
          <a:xfrm flipH="1">
            <a:off x="10115240" y="-42615"/>
            <a:ext cx="2076758" cy="1586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Top 10 most spectacular coastlines in the world - the Luxury Travel Expert">
            <a:extLst>
              <a:ext uri="{FF2B5EF4-FFF2-40B4-BE49-F238E27FC236}">
                <a16:creationId xmlns:a16="http://schemas.microsoft.com/office/drawing/2014/main" id="{6DA07620-533C-4261-98EB-545234BB85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6027" y="1450934"/>
            <a:ext cx="3743206" cy="2105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Franz Josef Glacier or Fox Glacier? | Franz Josef Glacier Guides">
            <a:extLst>
              <a:ext uri="{FF2B5EF4-FFF2-40B4-BE49-F238E27FC236}">
                <a16:creationId xmlns:a16="http://schemas.microsoft.com/office/drawing/2014/main" id="{456817FD-2CAC-4979-83BB-3827F83122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4783" y="2728685"/>
            <a:ext cx="3390632" cy="2260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9B50D0B-1E3E-4529-975D-EB2433843A3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0" y="4400489"/>
            <a:ext cx="3390632" cy="2278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420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684A4-F0BA-4647-A334-0234BE451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882" y="814830"/>
            <a:ext cx="11752288" cy="729157"/>
          </a:xfrm>
          <a:solidFill>
            <a:schemeClr val="bg1">
              <a:alpha val="75000"/>
            </a:schemeClr>
          </a:solidFill>
        </p:spPr>
        <p:txBody>
          <a:bodyPr anchor="ctr"/>
          <a:lstStyle/>
          <a:p>
            <a:r>
              <a:rPr lang="en-AU" dirty="0">
                <a:latin typeface="Amasis MT Pro Black" panose="02040A04050005020304" pitchFamily="18" charset="0"/>
              </a:rPr>
              <a:t>The Water Cycle - Evaporation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111F8E-9E51-48E6-8C66-BE22320CB6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4686" y="1543986"/>
            <a:ext cx="5647484" cy="5021705"/>
          </a:xfrm>
          <a:solidFill>
            <a:schemeClr val="bg1">
              <a:alpha val="75000"/>
            </a:schemeClr>
          </a:solidFill>
        </p:spPr>
        <p:txBody>
          <a:bodyPr/>
          <a:lstStyle/>
          <a:p>
            <a:endParaRPr lang="en-AU" dirty="0">
              <a:latin typeface="Cavolini" panose="03000502040302020204" pitchFamily="66" charset="0"/>
              <a:cs typeface="Cavolini" panose="03000502040302020204" pitchFamily="66" charset="0"/>
            </a:endParaRPr>
          </a:p>
          <a:p>
            <a:r>
              <a:rPr lang="en-AU" dirty="0">
                <a:latin typeface="Cavolini" panose="03000502040302020204" pitchFamily="66" charset="0"/>
                <a:cs typeface="Cavolini" panose="03000502040302020204" pitchFamily="66" charset="0"/>
              </a:rPr>
              <a:t>Is the process by which water changes from a liquid to </a:t>
            </a:r>
            <a:r>
              <a:rPr lang="en-AU">
                <a:latin typeface="Cavolini" panose="03000502040302020204" pitchFamily="66" charset="0"/>
                <a:cs typeface="Cavolini" panose="03000502040302020204" pitchFamily="66" charset="0"/>
              </a:rPr>
              <a:t>a gas.</a:t>
            </a:r>
            <a:endParaRPr lang="en-AU" dirty="0">
              <a:latin typeface="Cavolini" panose="03000502040302020204" pitchFamily="66" charset="0"/>
              <a:cs typeface="Cavolini" panose="03000502040302020204" pitchFamily="66" charset="0"/>
            </a:endParaRPr>
          </a:p>
          <a:p>
            <a:endParaRPr lang="en-AU" dirty="0">
              <a:latin typeface="Cavolini" panose="03000502040302020204" pitchFamily="66" charset="0"/>
              <a:cs typeface="Cavolini" panose="03000502040302020204" pitchFamily="66" charset="0"/>
            </a:endParaRPr>
          </a:p>
          <a:p>
            <a:r>
              <a:rPr lang="en-AU" dirty="0">
                <a:latin typeface="Cavolini" panose="03000502040302020204" pitchFamily="66" charset="0"/>
                <a:cs typeface="Cavolini" panose="03000502040302020204" pitchFamily="66" charset="0"/>
              </a:rPr>
              <a:t>Primary pathway that water moves from the liquid state back into the water cycle as water vapour</a:t>
            </a:r>
          </a:p>
        </p:txBody>
      </p:sp>
      <p:sp>
        <p:nvSpPr>
          <p:cNvPr id="10" name="Arrow: Pentagon 9">
            <a:extLst>
              <a:ext uri="{FF2B5EF4-FFF2-40B4-BE49-F238E27FC236}">
                <a16:creationId xmlns:a16="http://schemas.microsoft.com/office/drawing/2014/main" id="{D39E2635-9774-4B56-B41B-E370F6D4A0D8}"/>
              </a:ext>
            </a:extLst>
          </p:cNvPr>
          <p:cNvSpPr/>
          <p:nvPr/>
        </p:nvSpPr>
        <p:spPr>
          <a:xfrm>
            <a:off x="179882" y="178726"/>
            <a:ext cx="7360170" cy="636104"/>
          </a:xfrm>
          <a:prstGeom prst="homePlate">
            <a:avLst/>
          </a:prstGeom>
          <a:solidFill>
            <a:srgbClr val="5AB8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AU" sz="2800" dirty="0">
                <a:latin typeface="Calisto MT" panose="02040603050505030304" pitchFamily="18" charset="0"/>
              </a:rPr>
              <a:t>To understand the process of the water cycle</a:t>
            </a:r>
          </a:p>
        </p:txBody>
      </p:sp>
      <p:pic>
        <p:nvPicPr>
          <p:cNvPr id="12" name="Picture 2" descr="Rain Drops | Funny, cute &amp; nerdy shirts">
            <a:extLst>
              <a:ext uri="{FF2B5EF4-FFF2-40B4-BE49-F238E27FC236}">
                <a16:creationId xmlns:a16="http://schemas.microsoft.com/office/drawing/2014/main" id="{F2A63A71-3CD3-4C41-B265-452DA7512F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8700" r="95300">
                        <a14:foregroundMark x1="65000" y1="38900" x2="65000" y2="38900"/>
                        <a14:foregroundMark x1="62800" y1="40000" x2="67500" y2="36100"/>
                        <a14:foregroundMark x1="68100" y1="35300" x2="71700" y2="30600"/>
                        <a14:foregroundMark x1="61900" y1="35600" x2="64200" y2="32800"/>
                        <a14:foregroundMark x1="73000" y1="29400" x2="71700" y2="30600"/>
                        <a14:foregroundMark x1="64900" y1="32200" x2="65300" y2="30000"/>
                        <a14:foregroundMark x1="73100" y1="28600" x2="74100" y2="28300"/>
                        <a14:foregroundMark x1="74700" y1="37900" x2="80807" y2="34891"/>
                        <a14:foregroundMark x1="82790" y1="33166" x2="84900" y2="30800"/>
                        <a14:foregroundMark x1="79800" y1="38900" x2="82700" y2="36800"/>
                        <a14:foregroundMark x1="82600" y1="40300" x2="84600" y2="39600"/>
                        <a14:foregroundMark x1="89800" y1="44200" x2="92600" y2="49900"/>
                        <a14:foregroundMark x1="77400" y1="58700" x2="82900" y2="54100"/>
                        <a14:foregroundMark x1="82900" y1="54100" x2="84847" y2="53375"/>
                        <a14:foregroundMark x1="91800" y1="54600" x2="95300" y2="53300"/>
                        <a14:foregroundMark x1="77200" y1="64600" x2="91600" y2="61500"/>
                        <a14:foregroundMark x1="91600" y1="61500" x2="91700" y2="61400"/>
                        <a14:foregroundMark x1="79600" y1="66100" x2="81631" y2="65716"/>
                        <a14:foregroundMark x1="16200" y1="79700" x2="21600" y2="79600"/>
                        <a14:foregroundMark x1="19700" y1="75600" x2="22900" y2="75000"/>
                        <a14:foregroundMark x1="15200" y1="80100" x2="15200" y2="80100"/>
                        <a14:foregroundMark x1="11100" y1="35300" x2="20700" y2="50000"/>
                        <a14:foregroundMark x1="8700" y1="40100" x2="13700" y2="48100"/>
                        <a14:foregroundMark x1="21100" y1="32300" x2="23100" y2="34700"/>
                        <a14:foregroundMark x1="10600" y1="55800" x2="14600" y2="58300"/>
                        <a14:foregroundMark x1="12800" y1="60000" x2="15400" y2="60900"/>
                        <a14:foregroundMark x1="16200" y1="65100" x2="19300" y2="66100"/>
                        <a14:foregroundMark x1="64000" y1="37800" x2="65100" y2="36400"/>
                        <a14:foregroundMark x1="87100" y1="52300" x2="87100" y2="52300"/>
                        <a14:foregroundMark x1="83800" y1="55300" x2="87900" y2="54900"/>
                        <a14:backgroundMark x1="83000" y1="61000" x2="87400" y2="59200"/>
                        <a14:backgroundMark x1="80900" y1="61900" x2="85300" y2="60100"/>
                        <a14:backgroundMark x1="82000" y1="65100" x2="87000" y2="64600"/>
                        <a14:backgroundMark x1="79200" y1="62700" x2="81400" y2="61700"/>
                        <a14:backgroundMark x1="80900" y1="50800" x2="88700" y2="48800"/>
                        <a14:backgroundMark x1="88600" y1="52800" x2="91400" y2="52400"/>
                        <a14:backgroundMark x1="86400" y1="53700" x2="89100" y2="52700"/>
                        <a14:backgroundMark x1="78600" y1="53200" x2="80100" y2="48900"/>
                        <a14:backgroundMark x1="78800" y1="37600" x2="82200" y2="35200"/>
                        <a14:backgroundMark x1="81100" y1="35700" x2="83200" y2="34400"/>
                        <a14:backgroundMark x1="80900" y1="35400" x2="82900" y2="34200"/>
                        <a14:backgroundMark x1="80400" y1="35700" x2="82200" y2="34900"/>
                        <a14:backgroundMark x1="70800" y1="38000" x2="76200" y2="33000"/>
                        <a14:backgroundMark x1="65900" y1="32900" x2="73100" y2="26300"/>
                        <a14:backgroundMark x1="63800" y1="36400" x2="66000" y2="33100"/>
                        <a14:backgroundMark x1="62800" y1="38200" x2="64437" y2="36719"/>
                        <a14:backgroundMark x1="45300" y1="31100" x2="42700" y2="22600"/>
                        <a14:backgroundMark x1="21100" y1="44100" x2="19400" y2="41400"/>
                        <a14:backgroundMark x1="22400" y1="46800" x2="20700" y2="44000"/>
                        <a14:backgroundMark x1="22100" y1="39700" x2="21900" y2="38400"/>
                        <a14:backgroundMark x1="23300" y1="40700" x2="22200" y2="38600"/>
                        <a14:backgroundMark x1="15800" y1="46100" x2="11100" y2="38800"/>
                        <a14:backgroundMark x1="17100" y1="58000" x2="16100" y2="56200"/>
                        <a14:backgroundMark x1="12400" y1="59400" x2="13256" y2="5966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672" t="18624" r="1958" b="12335"/>
          <a:stretch/>
        </p:blipFill>
        <p:spPr bwMode="auto">
          <a:xfrm flipH="1">
            <a:off x="10115240" y="-42615"/>
            <a:ext cx="2076758" cy="1586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B4490C6-6DA8-4BDC-98C5-89566A0A9A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686" y="1816631"/>
            <a:ext cx="5066913" cy="4630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852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684A4-F0BA-4647-A334-0234BE451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882" y="814830"/>
            <a:ext cx="11752288" cy="729157"/>
          </a:xfrm>
          <a:solidFill>
            <a:schemeClr val="bg1">
              <a:alpha val="75000"/>
            </a:schemeClr>
          </a:solidFill>
        </p:spPr>
        <p:txBody>
          <a:bodyPr anchor="ctr"/>
          <a:lstStyle/>
          <a:p>
            <a:r>
              <a:rPr lang="en-AU" dirty="0">
                <a:latin typeface="Amasis MT Pro Black" panose="02040A04050005020304" pitchFamily="18" charset="0"/>
              </a:rPr>
              <a:t>The Water Cycle - Sublimation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111F8E-9E51-48E6-8C66-BE22320CB6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882" y="1543986"/>
            <a:ext cx="5916118" cy="5021705"/>
          </a:xfrm>
          <a:solidFill>
            <a:schemeClr val="bg1">
              <a:alpha val="75000"/>
            </a:schemeClr>
          </a:solidFill>
        </p:spPr>
        <p:txBody>
          <a:bodyPr/>
          <a:lstStyle/>
          <a:p>
            <a:endParaRPr lang="en-AU" dirty="0">
              <a:latin typeface="Cavolini" panose="03000502040302020204" pitchFamily="66" charset="0"/>
              <a:cs typeface="Cavolini" panose="03000502040302020204" pitchFamily="66" charset="0"/>
            </a:endParaRPr>
          </a:p>
          <a:p>
            <a:r>
              <a:rPr lang="en-AU" dirty="0">
                <a:latin typeface="Cavolini" panose="03000502040302020204" pitchFamily="66" charset="0"/>
                <a:cs typeface="Cavolini" panose="03000502040302020204" pitchFamily="66" charset="0"/>
              </a:rPr>
              <a:t>Is the process of snow and ice changing into water vapour without first melting into water.</a:t>
            </a:r>
          </a:p>
        </p:txBody>
      </p:sp>
      <p:sp>
        <p:nvSpPr>
          <p:cNvPr id="10" name="Arrow: Pentagon 9">
            <a:extLst>
              <a:ext uri="{FF2B5EF4-FFF2-40B4-BE49-F238E27FC236}">
                <a16:creationId xmlns:a16="http://schemas.microsoft.com/office/drawing/2014/main" id="{D39E2635-9774-4B56-B41B-E370F6D4A0D8}"/>
              </a:ext>
            </a:extLst>
          </p:cNvPr>
          <p:cNvSpPr/>
          <p:nvPr/>
        </p:nvSpPr>
        <p:spPr>
          <a:xfrm>
            <a:off x="179882" y="178726"/>
            <a:ext cx="7360170" cy="636104"/>
          </a:xfrm>
          <a:prstGeom prst="homePlate">
            <a:avLst/>
          </a:prstGeom>
          <a:solidFill>
            <a:srgbClr val="5AB8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AU" sz="2800" dirty="0">
                <a:latin typeface="Calisto MT" panose="02040603050505030304" pitchFamily="18" charset="0"/>
              </a:rPr>
              <a:t>To understand the process of the water cycle</a:t>
            </a:r>
          </a:p>
        </p:txBody>
      </p:sp>
      <p:pic>
        <p:nvPicPr>
          <p:cNvPr id="12" name="Picture 2" descr="Rain Drops | Funny, cute &amp; nerdy shirts">
            <a:extLst>
              <a:ext uri="{FF2B5EF4-FFF2-40B4-BE49-F238E27FC236}">
                <a16:creationId xmlns:a16="http://schemas.microsoft.com/office/drawing/2014/main" id="{F2A63A71-3CD3-4C41-B265-452DA7512F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8700" r="95300">
                        <a14:foregroundMark x1="65000" y1="38900" x2="65000" y2="38900"/>
                        <a14:foregroundMark x1="62800" y1="40000" x2="67500" y2="36100"/>
                        <a14:foregroundMark x1="68100" y1="35300" x2="71700" y2="30600"/>
                        <a14:foregroundMark x1="61900" y1="35600" x2="64200" y2="32800"/>
                        <a14:foregroundMark x1="73000" y1="29400" x2="71700" y2="30600"/>
                        <a14:foregroundMark x1="64900" y1="32200" x2="65300" y2="30000"/>
                        <a14:foregroundMark x1="73100" y1="28600" x2="74100" y2="28300"/>
                        <a14:foregroundMark x1="74700" y1="37900" x2="80807" y2="34891"/>
                        <a14:foregroundMark x1="82790" y1="33166" x2="84900" y2="30800"/>
                        <a14:foregroundMark x1="79800" y1="38900" x2="82700" y2="36800"/>
                        <a14:foregroundMark x1="82600" y1="40300" x2="84600" y2="39600"/>
                        <a14:foregroundMark x1="89800" y1="44200" x2="92600" y2="49900"/>
                        <a14:foregroundMark x1="77400" y1="58700" x2="82900" y2="54100"/>
                        <a14:foregroundMark x1="82900" y1="54100" x2="84847" y2="53375"/>
                        <a14:foregroundMark x1="91800" y1="54600" x2="95300" y2="53300"/>
                        <a14:foregroundMark x1="77200" y1="64600" x2="91600" y2="61500"/>
                        <a14:foregroundMark x1="91600" y1="61500" x2="91700" y2="61400"/>
                        <a14:foregroundMark x1="79600" y1="66100" x2="81631" y2="65716"/>
                        <a14:foregroundMark x1="16200" y1="79700" x2="21600" y2="79600"/>
                        <a14:foregroundMark x1="19700" y1="75600" x2="22900" y2="75000"/>
                        <a14:foregroundMark x1="15200" y1="80100" x2="15200" y2="80100"/>
                        <a14:foregroundMark x1="11100" y1="35300" x2="20700" y2="50000"/>
                        <a14:foregroundMark x1="8700" y1="40100" x2="13700" y2="48100"/>
                        <a14:foregroundMark x1="21100" y1="32300" x2="23100" y2="34700"/>
                        <a14:foregroundMark x1="10600" y1="55800" x2="14600" y2="58300"/>
                        <a14:foregroundMark x1="12800" y1="60000" x2="15400" y2="60900"/>
                        <a14:foregroundMark x1="16200" y1="65100" x2="19300" y2="66100"/>
                        <a14:foregroundMark x1="64000" y1="37800" x2="65100" y2="36400"/>
                        <a14:foregroundMark x1="87100" y1="52300" x2="87100" y2="52300"/>
                        <a14:foregroundMark x1="83800" y1="55300" x2="87900" y2="54900"/>
                        <a14:backgroundMark x1="83000" y1="61000" x2="87400" y2="59200"/>
                        <a14:backgroundMark x1="80900" y1="61900" x2="85300" y2="60100"/>
                        <a14:backgroundMark x1="82000" y1="65100" x2="87000" y2="64600"/>
                        <a14:backgroundMark x1="79200" y1="62700" x2="81400" y2="61700"/>
                        <a14:backgroundMark x1="80900" y1="50800" x2="88700" y2="48800"/>
                        <a14:backgroundMark x1="88600" y1="52800" x2="91400" y2="52400"/>
                        <a14:backgroundMark x1="86400" y1="53700" x2="89100" y2="52700"/>
                        <a14:backgroundMark x1="78600" y1="53200" x2="80100" y2="48900"/>
                        <a14:backgroundMark x1="78800" y1="37600" x2="82200" y2="35200"/>
                        <a14:backgroundMark x1="81100" y1="35700" x2="83200" y2="34400"/>
                        <a14:backgroundMark x1="80900" y1="35400" x2="82900" y2="34200"/>
                        <a14:backgroundMark x1="80400" y1="35700" x2="82200" y2="34900"/>
                        <a14:backgroundMark x1="70800" y1="38000" x2="76200" y2="33000"/>
                        <a14:backgroundMark x1="65900" y1="32900" x2="73100" y2="26300"/>
                        <a14:backgroundMark x1="63800" y1="36400" x2="66000" y2="33100"/>
                        <a14:backgroundMark x1="62800" y1="38200" x2="64437" y2="36719"/>
                        <a14:backgroundMark x1="45300" y1="31100" x2="42700" y2="22600"/>
                        <a14:backgroundMark x1="21100" y1="44100" x2="19400" y2="41400"/>
                        <a14:backgroundMark x1="22400" y1="46800" x2="20700" y2="44000"/>
                        <a14:backgroundMark x1="22100" y1="39700" x2="21900" y2="38400"/>
                        <a14:backgroundMark x1="23300" y1="40700" x2="22200" y2="38600"/>
                        <a14:backgroundMark x1="15800" y1="46100" x2="11100" y2="38800"/>
                        <a14:backgroundMark x1="17100" y1="58000" x2="16100" y2="56200"/>
                        <a14:backgroundMark x1="12400" y1="59400" x2="13256" y2="5966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672" t="18624" r="1958" b="12335"/>
          <a:stretch/>
        </p:blipFill>
        <p:spPr bwMode="auto">
          <a:xfrm flipH="1">
            <a:off x="10115240" y="-42615"/>
            <a:ext cx="2076758" cy="1586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526253A-C2D5-47B0-B0DE-71C432471E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0958" y="2180088"/>
            <a:ext cx="4717756" cy="355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8296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684A4-F0BA-4647-A334-0234BE451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882" y="814830"/>
            <a:ext cx="11752288" cy="729157"/>
          </a:xfrm>
          <a:solidFill>
            <a:schemeClr val="bg1">
              <a:alpha val="75000"/>
            </a:schemeClr>
          </a:solidFill>
        </p:spPr>
        <p:txBody>
          <a:bodyPr anchor="ctr"/>
          <a:lstStyle/>
          <a:p>
            <a:r>
              <a:rPr lang="en-AU" dirty="0">
                <a:latin typeface="Amasis MT Pro Black" panose="02040A04050005020304" pitchFamily="18" charset="0"/>
              </a:rPr>
              <a:t>The Water Cycle - Transpiration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111F8E-9E51-48E6-8C66-BE22320CB6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543986"/>
            <a:ext cx="5836170" cy="5021705"/>
          </a:xfrm>
          <a:solidFill>
            <a:schemeClr val="bg1">
              <a:alpha val="75000"/>
            </a:schemeClr>
          </a:solidFill>
        </p:spPr>
        <p:txBody>
          <a:bodyPr/>
          <a:lstStyle/>
          <a:p>
            <a:endParaRPr lang="en-AU" dirty="0">
              <a:latin typeface="Cavolini" panose="03000502040302020204" pitchFamily="66" charset="0"/>
              <a:cs typeface="Cavolini" panose="03000502040302020204" pitchFamily="66" charset="0"/>
            </a:endParaRPr>
          </a:p>
          <a:p>
            <a:r>
              <a:rPr lang="en-AU" dirty="0">
                <a:latin typeface="Cavolini" panose="03000502040302020204" pitchFamily="66" charset="0"/>
                <a:cs typeface="Cavolini" panose="03000502040302020204" pitchFamily="66" charset="0"/>
              </a:rPr>
              <a:t>Water is absorbed by plants and trees, and then evaporates through their leaves.</a:t>
            </a:r>
          </a:p>
          <a:p>
            <a:endParaRPr lang="en-AU" dirty="0">
              <a:latin typeface="Cavolini" panose="03000502040302020204" pitchFamily="66" charset="0"/>
              <a:cs typeface="Cavolini" panose="03000502040302020204" pitchFamily="66" charset="0"/>
            </a:endParaRPr>
          </a:p>
          <a:p>
            <a:r>
              <a:rPr lang="en-AU" dirty="0">
                <a:latin typeface="Cavolini" panose="03000502040302020204" pitchFamily="66" charset="0"/>
                <a:cs typeface="Cavolini" panose="03000502040302020204" pitchFamily="66" charset="0"/>
              </a:rPr>
              <a:t>Also known as evapotranspiration.</a:t>
            </a:r>
          </a:p>
        </p:txBody>
      </p:sp>
      <p:sp>
        <p:nvSpPr>
          <p:cNvPr id="10" name="Arrow: Pentagon 9">
            <a:extLst>
              <a:ext uri="{FF2B5EF4-FFF2-40B4-BE49-F238E27FC236}">
                <a16:creationId xmlns:a16="http://schemas.microsoft.com/office/drawing/2014/main" id="{D39E2635-9774-4B56-B41B-E370F6D4A0D8}"/>
              </a:ext>
            </a:extLst>
          </p:cNvPr>
          <p:cNvSpPr/>
          <p:nvPr/>
        </p:nvSpPr>
        <p:spPr>
          <a:xfrm>
            <a:off x="179882" y="178726"/>
            <a:ext cx="7360170" cy="636104"/>
          </a:xfrm>
          <a:prstGeom prst="homePlate">
            <a:avLst/>
          </a:prstGeom>
          <a:solidFill>
            <a:srgbClr val="5AB8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AU" sz="2800" dirty="0">
                <a:latin typeface="Calisto MT" panose="02040603050505030304" pitchFamily="18" charset="0"/>
              </a:rPr>
              <a:t>To understand the process of the water cycle</a:t>
            </a:r>
          </a:p>
        </p:txBody>
      </p:sp>
      <p:pic>
        <p:nvPicPr>
          <p:cNvPr id="12" name="Picture 2" descr="Rain Drops | Funny, cute &amp; nerdy shirts">
            <a:extLst>
              <a:ext uri="{FF2B5EF4-FFF2-40B4-BE49-F238E27FC236}">
                <a16:creationId xmlns:a16="http://schemas.microsoft.com/office/drawing/2014/main" id="{F2A63A71-3CD3-4C41-B265-452DA7512F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8700" r="95300">
                        <a14:foregroundMark x1="65000" y1="38900" x2="65000" y2="38900"/>
                        <a14:foregroundMark x1="62800" y1="40000" x2="67500" y2="36100"/>
                        <a14:foregroundMark x1="68100" y1="35300" x2="71700" y2="30600"/>
                        <a14:foregroundMark x1="61900" y1="35600" x2="64200" y2="32800"/>
                        <a14:foregroundMark x1="73000" y1="29400" x2="71700" y2="30600"/>
                        <a14:foregroundMark x1="64900" y1="32200" x2="65300" y2="30000"/>
                        <a14:foregroundMark x1="73100" y1="28600" x2="74100" y2="28300"/>
                        <a14:foregroundMark x1="74700" y1="37900" x2="80807" y2="34891"/>
                        <a14:foregroundMark x1="82790" y1="33166" x2="84900" y2="30800"/>
                        <a14:foregroundMark x1="79800" y1="38900" x2="82700" y2="36800"/>
                        <a14:foregroundMark x1="82600" y1="40300" x2="84600" y2="39600"/>
                        <a14:foregroundMark x1="89800" y1="44200" x2="92600" y2="49900"/>
                        <a14:foregroundMark x1="77400" y1="58700" x2="82900" y2="54100"/>
                        <a14:foregroundMark x1="82900" y1="54100" x2="84847" y2="53375"/>
                        <a14:foregroundMark x1="91800" y1="54600" x2="95300" y2="53300"/>
                        <a14:foregroundMark x1="77200" y1="64600" x2="91600" y2="61500"/>
                        <a14:foregroundMark x1="91600" y1="61500" x2="91700" y2="61400"/>
                        <a14:foregroundMark x1="79600" y1="66100" x2="81631" y2="65716"/>
                        <a14:foregroundMark x1="16200" y1="79700" x2="21600" y2="79600"/>
                        <a14:foregroundMark x1="19700" y1="75600" x2="22900" y2="75000"/>
                        <a14:foregroundMark x1="15200" y1="80100" x2="15200" y2="80100"/>
                        <a14:foregroundMark x1="11100" y1="35300" x2="20700" y2="50000"/>
                        <a14:foregroundMark x1="8700" y1="40100" x2="13700" y2="48100"/>
                        <a14:foregroundMark x1="21100" y1="32300" x2="23100" y2="34700"/>
                        <a14:foregroundMark x1="10600" y1="55800" x2="14600" y2="58300"/>
                        <a14:foregroundMark x1="12800" y1="60000" x2="15400" y2="60900"/>
                        <a14:foregroundMark x1="16200" y1="65100" x2="19300" y2="66100"/>
                        <a14:foregroundMark x1="64000" y1="37800" x2="65100" y2="36400"/>
                        <a14:foregroundMark x1="87100" y1="52300" x2="87100" y2="52300"/>
                        <a14:foregroundMark x1="83800" y1="55300" x2="87900" y2="54900"/>
                        <a14:backgroundMark x1="83000" y1="61000" x2="87400" y2="59200"/>
                        <a14:backgroundMark x1="80900" y1="61900" x2="85300" y2="60100"/>
                        <a14:backgroundMark x1="82000" y1="65100" x2="87000" y2="64600"/>
                        <a14:backgroundMark x1="79200" y1="62700" x2="81400" y2="61700"/>
                        <a14:backgroundMark x1="80900" y1="50800" x2="88700" y2="48800"/>
                        <a14:backgroundMark x1="88600" y1="52800" x2="91400" y2="52400"/>
                        <a14:backgroundMark x1="86400" y1="53700" x2="89100" y2="52700"/>
                        <a14:backgroundMark x1="78600" y1="53200" x2="80100" y2="48900"/>
                        <a14:backgroundMark x1="78800" y1="37600" x2="82200" y2="35200"/>
                        <a14:backgroundMark x1="81100" y1="35700" x2="83200" y2="34400"/>
                        <a14:backgroundMark x1="80900" y1="35400" x2="82900" y2="34200"/>
                        <a14:backgroundMark x1="80400" y1="35700" x2="82200" y2="34900"/>
                        <a14:backgroundMark x1="70800" y1="38000" x2="76200" y2="33000"/>
                        <a14:backgroundMark x1="65900" y1="32900" x2="73100" y2="26300"/>
                        <a14:backgroundMark x1="63800" y1="36400" x2="66000" y2="33100"/>
                        <a14:backgroundMark x1="62800" y1="38200" x2="64437" y2="36719"/>
                        <a14:backgroundMark x1="45300" y1="31100" x2="42700" y2="22600"/>
                        <a14:backgroundMark x1="21100" y1="44100" x2="19400" y2="41400"/>
                        <a14:backgroundMark x1="22400" y1="46800" x2="20700" y2="44000"/>
                        <a14:backgroundMark x1="22100" y1="39700" x2="21900" y2="38400"/>
                        <a14:backgroundMark x1="23300" y1="40700" x2="22200" y2="38600"/>
                        <a14:backgroundMark x1="15800" y1="46100" x2="11100" y2="38800"/>
                        <a14:backgroundMark x1="17100" y1="58000" x2="16100" y2="56200"/>
                        <a14:backgroundMark x1="12400" y1="59400" x2="13256" y2="5966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672" t="18624" r="1958" b="12335"/>
          <a:stretch/>
        </p:blipFill>
        <p:spPr bwMode="auto">
          <a:xfrm flipH="1">
            <a:off x="10115240" y="-42615"/>
            <a:ext cx="2076758" cy="1586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73AE7C8-8EDA-4816-A4A2-23CC2465E7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201" y="1622248"/>
            <a:ext cx="4733084" cy="4943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839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684A4-F0BA-4647-A334-0234BE451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882" y="814830"/>
            <a:ext cx="11752288" cy="729157"/>
          </a:xfrm>
          <a:solidFill>
            <a:schemeClr val="bg1">
              <a:alpha val="75000"/>
            </a:schemeClr>
          </a:solidFill>
        </p:spPr>
        <p:txBody>
          <a:bodyPr anchor="ctr"/>
          <a:lstStyle/>
          <a:p>
            <a:r>
              <a:rPr lang="en-AU" dirty="0">
                <a:latin typeface="Amasis MT Pro Black" panose="02040A04050005020304" pitchFamily="18" charset="0"/>
              </a:rPr>
              <a:t>The Water Cycle - Condensation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111F8E-9E51-48E6-8C66-BE22320CB6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882" y="1543986"/>
            <a:ext cx="5321032" cy="5021705"/>
          </a:xfrm>
          <a:solidFill>
            <a:schemeClr val="bg1">
              <a:alpha val="75000"/>
            </a:schemeClr>
          </a:solidFill>
        </p:spPr>
        <p:txBody>
          <a:bodyPr/>
          <a:lstStyle/>
          <a:p>
            <a:endParaRPr lang="en-AU" dirty="0">
              <a:latin typeface="Cavolini" panose="03000502040302020204" pitchFamily="66" charset="0"/>
              <a:cs typeface="Cavolini" panose="03000502040302020204" pitchFamily="66" charset="0"/>
            </a:endParaRPr>
          </a:p>
          <a:p>
            <a:r>
              <a:rPr lang="en-AU" dirty="0">
                <a:latin typeface="Cavolini" panose="03000502040302020204" pitchFamily="66" charset="0"/>
                <a:cs typeface="Cavolini" panose="03000502040302020204" pitchFamily="66" charset="0"/>
              </a:rPr>
              <a:t>The process by which water vapour in the air is changed into liquid water.</a:t>
            </a:r>
          </a:p>
          <a:p>
            <a:endParaRPr lang="en-AU" dirty="0">
              <a:latin typeface="Cavolini" panose="03000502040302020204" pitchFamily="66" charset="0"/>
              <a:cs typeface="Cavolini" panose="03000502040302020204" pitchFamily="66" charset="0"/>
            </a:endParaRPr>
          </a:p>
          <a:p>
            <a:r>
              <a:rPr lang="en-AU" dirty="0">
                <a:latin typeface="Cavolini" panose="03000502040302020204" pitchFamily="66" charset="0"/>
                <a:cs typeface="Cavolini" panose="03000502040302020204" pitchFamily="66" charset="0"/>
              </a:rPr>
              <a:t>Forms clouds &amp; fog.</a:t>
            </a:r>
          </a:p>
        </p:txBody>
      </p:sp>
      <p:sp>
        <p:nvSpPr>
          <p:cNvPr id="10" name="Arrow: Pentagon 9">
            <a:extLst>
              <a:ext uri="{FF2B5EF4-FFF2-40B4-BE49-F238E27FC236}">
                <a16:creationId xmlns:a16="http://schemas.microsoft.com/office/drawing/2014/main" id="{D39E2635-9774-4B56-B41B-E370F6D4A0D8}"/>
              </a:ext>
            </a:extLst>
          </p:cNvPr>
          <p:cNvSpPr/>
          <p:nvPr/>
        </p:nvSpPr>
        <p:spPr>
          <a:xfrm>
            <a:off x="179882" y="178726"/>
            <a:ext cx="7360170" cy="636104"/>
          </a:xfrm>
          <a:prstGeom prst="homePlate">
            <a:avLst/>
          </a:prstGeom>
          <a:solidFill>
            <a:srgbClr val="5AB8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AU" sz="2800" dirty="0">
                <a:latin typeface="Calisto MT" panose="02040603050505030304" pitchFamily="18" charset="0"/>
              </a:rPr>
              <a:t>To understand the process of the water cycle</a:t>
            </a:r>
          </a:p>
        </p:txBody>
      </p:sp>
      <p:pic>
        <p:nvPicPr>
          <p:cNvPr id="12" name="Picture 2" descr="Rain Drops | Funny, cute &amp; nerdy shirts">
            <a:extLst>
              <a:ext uri="{FF2B5EF4-FFF2-40B4-BE49-F238E27FC236}">
                <a16:creationId xmlns:a16="http://schemas.microsoft.com/office/drawing/2014/main" id="{F2A63A71-3CD3-4C41-B265-452DA7512F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8700" r="95300">
                        <a14:foregroundMark x1="65000" y1="38900" x2="65000" y2="38900"/>
                        <a14:foregroundMark x1="62800" y1="40000" x2="67500" y2="36100"/>
                        <a14:foregroundMark x1="68100" y1="35300" x2="71700" y2="30600"/>
                        <a14:foregroundMark x1="61900" y1="35600" x2="64200" y2="32800"/>
                        <a14:foregroundMark x1="73000" y1="29400" x2="71700" y2="30600"/>
                        <a14:foregroundMark x1="64900" y1="32200" x2="65300" y2="30000"/>
                        <a14:foregroundMark x1="73100" y1="28600" x2="74100" y2="28300"/>
                        <a14:foregroundMark x1="74700" y1="37900" x2="80807" y2="34891"/>
                        <a14:foregroundMark x1="82790" y1="33166" x2="84900" y2="30800"/>
                        <a14:foregroundMark x1="79800" y1="38900" x2="82700" y2="36800"/>
                        <a14:foregroundMark x1="82600" y1="40300" x2="84600" y2="39600"/>
                        <a14:foregroundMark x1="89800" y1="44200" x2="92600" y2="49900"/>
                        <a14:foregroundMark x1="77400" y1="58700" x2="82900" y2="54100"/>
                        <a14:foregroundMark x1="82900" y1="54100" x2="84847" y2="53375"/>
                        <a14:foregroundMark x1="91800" y1="54600" x2="95300" y2="53300"/>
                        <a14:foregroundMark x1="77200" y1="64600" x2="91600" y2="61500"/>
                        <a14:foregroundMark x1="91600" y1="61500" x2="91700" y2="61400"/>
                        <a14:foregroundMark x1="79600" y1="66100" x2="81631" y2="65716"/>
                        <a14:foregroundMark x1="16200" y1="79700" x2="21600" y2="79600"/>
                        <a14:foregroundMark x1="19700" y1="75600" x2="22900" y2="75000"/>
                        <a14:foregroundMark x1="15200" y1="80100" x2="15200" y2="80100"/>
                        <a14:foregroundMark x1="11100" y1="35300" x2="20700" y2="50000"/>
                        <a14:foregroundMark x1="8700" y1="40100" x2="13700" y2="48100"/>
                        <a14:foregroundMark x1="21100" y1="32300" x2="23100" y2="34700"/>
                        <a14:foregroundMark x1="10600" y1="55800" x2="14600" y2="58300"/>
                        <a14:foregroundMark x1="12800" y1="60000" x2="15400" y2="60900"/>
                        <a14:foregroundMark x1="16200" y1="65100" x2="19300" y2="66100"/>
                        <a14:foregroundMark x1="64000" y1="37800" x2="65100" y2="36400"/>
                        <a14:foregroundMark x1="87100" y1="52300" x2="87100" y2="52300"/>
                        <a14:foregroundMark x1="83800" y1="55300" x2="87900" y2="54900"/>
                        <a14:backgroundMark x1="83000" y1="61000" x2="87400" y2="59200"/>
                        <a14:backgroundMark x1="80900" y1="61900" x2="85300" y2="60100"/>
                        <a14:backgroundMark x1="82000" y1="65100" x2="87000" y2="64600"/>
                        <a14:backgroundMark x1="79200" y1="62700" x2="81400" y2="61700"/>
                        <a14:backgroundMark x1="80900" y1="50800" x2="88700" y2="48800"/>
                        <a14:backgroundMark x1="88600" y1="52800" x2="91400" y2="52400"/>
                        <a14:backgroundMark x1="86400" y1="53700" x2="89100" y2="52700"/>
                        <a14:backgroundMark x1="78600" y1="53200" x2="80100" y2="48900"/>
                        <a14:backgroundMark x1="78800" y1="37600" x2="82200" y2="35200"/>
                        <a14:backgroundMark x1="81100" y1="35700" x2="83200" y2="34400"/>
                        <a14:backgroundMark x1="80900" y1="35400" x2="82900" y2="34200"/>
                        <a14:backgroundMark x1="80400" y1="35700" x2="82200" y2="34900"/>
                        <a14:backgroundMark x1="70800" y1="38000" x2="76200" y2="33000"/>
                        <a14:backgroundMark x1="65900" y1="32900" x2="73100" y2="26300"/>
                        <a14:backgroundMark x1="63800" y1="36400" x2="66000" y2="33100"/>
                        <a14:backgroundMark x1="62800" y1="38200" x2="64437" y2="36719"/>
                        <a14:backgroundMark x1="45300" y1="31100" x2="42700" y2="22600"/>
                        <a14:backgroundMark x1="21100" y1="44100" x2="19400" y2="41400"/>
                        <a14:backgroundMark x1="22400" y1="46800" x2="20700" y2="44000"/>
                        <a14:backgroundMark x1="22100" y1="39700" x2="21900" y2="38400"/>
                        <a14:backgroundMark x1="23300" y1="40700" x2="22200" y2="38600"/>
                        <a14:backgroundMark x1="15800" y1="46100" x2="11100" y2="38800"/>
                        <a14:backgroundMark x1="17100" y1="58000" x2="16100" y2="56200"/>
                        <a14:backgroundMark x1="12400" y1="59400" x2="13256" y2="5966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672" t="18624" r="1958" b="12335"/>
          <a:stretch/>
        </p:blipFill>
        <p:spPr bwMode="auto">
          <a:xfrm flipH="1">
            <a:off x="10115240" y="-42615"/>
            <a:ext cx="2076758" cy="1586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6D589F9-8F23-4404-818B-AFB69D479D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6920" y="2155601"/>
            <a:ext cx="6775078" cy="3996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699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LengthInSeconds xmlns="8f659357-f805-491c-ad0b-5621b2de6466" xsi:nil="true"/>
    <SharedWithUsers xmlns="d5c732d2-f217-444a-91d8-37c5714ca695">
      <UserInfo>
        <DisplayName/>
        <AccountId xsi:nil="true"/>
        <AccountType/>
      </UserInfo>
    </SharedWithUsers>
    <TaxCatchAll xmlns="d5c732d2-f217-444a-91d8-37c5714ca695" xsi:nil="true"/>
    <lcf76f155ced4ddcb4097134ff3c332f xmlns="8f659357-f805-491c-ad0b-5621b2de6466">
      <Terms xmlns="http://schemas.microsoft.com/office/infopath/2007/PartnerControls"/>
    </lcf76f155ced4ddcb4097134ff3c332f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8157990E5B9394AB60DC397E95032F9" ma:contentTypeVersion="17" ma:contentTypeDescription="Create a new document." ma:contentTypeScope="" ma:versionID="a80bebadbce44e7a05ce0f8ed1bf3577">
  <xsd:schema xmlns:xsd="http://www.w3.org/2001/XMLSchema" xmlns:xs="http://www.w3.org/2001/XMLSchema" xmlns:p="http://schemas.microsoft.com/office/2006/metadata/properties" xmlns:ns2="8f659357-f805-491c-ad0b-5621b2de6466" xmlns:ns3="d5c732d2-f217-444a-91d8-37c5714ca695" targetNamespace="http://schemas.microsoft.com/office/2006/metadata/properties" ma:root="true" ma:fieldsID="400fe0a1a6d11ddc4d41185554cf8274" ns2:_="" ns3:_="">
    <xsd:import namespace="8f659357-f805-491c-ad0b-5621b2de6466"/>
    <xsd:import namespace="d5c732d2-f217-444a-91d8-37c5714ca69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AutoTags" minOccurs="0"/>
                <xsd:element ref="ns2:MediaLengthInSecond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f659357-f805-491c-ad0b-5621b2de646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LengthInSeconds" ma:index="14" nillable="true" ma:displayName="Length (seconds)" ma:internalName="MediaLengthInSeconds" ma:readOnly="true">
      <xsd:simpleType>
        <xsd:restriction base="dms:Unknown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ea606fe5-00d0-49e1-aa33-d9ffd020910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5c732d2-f217-444a-91d8-37c5714ca695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787221a7-1fed-4694-a1ec-bb608177e353}" ma:internalName="TaxCatchAll" ma:showField="CatchAllData" ma:web="d5c732d2-f217-444a-91d8-37c5714ca69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88C4800-C1B6-4283-BD94-92F3BE6B20B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11144D4-FB33-4298-9276-B402581AAF34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0AE510D9-FEC0-4B77-B529-80AF260EC547}"/>
</file>

<file path=docProps/app.xml><?xml version="1.0" encoding="utf-8"?>
<Properties xmlns="http://schemas.openxmlformats.org/officeDocument/2006/extended-properties" xmlns:vt="http://schemas.openxmlformats.org/officeDocument/2006/docPropsVTypes">
  <TotalTime>125</TotalTime>
  <Words>635</Words>
  <Application>Microsoft Office PowerPoint</Application>
  <PresentationFormat>Widescreen</PresentationFormat>
  <Paragraphs>85</Paragraphs>
  <Slides>15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Amasis MT Pro Black</vt:lpstr>
      <vt:lpstr>Arial</vt:lpstr>
      <vt:lpstr>Arial Rounded MT Bold</vt:lpstr>
      <vt:lpstr>Calibri</vt:lpstr>
      <vt:lpstr>Calibri Light</vt:lpstr>
      <vt:lpstr>Calisto MT</vt:lpstr>
      <vt:lpstr>Cavolini</vt:lpstr>
      <vt:lpstr>Office Theme</vt:lpstr>
      <vt:lpstr>The Water Cycle</vt:lpstr>
      <vt:lpstr>PowerPoint Presentation</vt:lpstr>
      <vt:lpstr>The Water Cycle</vt:lpstr>
      <vt:lpstr>The Water Cycle</vt:lpstr>
      <vt:lpstr>The Water Cycle – Water storage</vt:lpstr>
      <vt:lpstr>The Water Cycle - Evaporation</vt:lpstr>
      <vt:lpstr>The Water Cycle - Sublimation</vt:lpstr>
      <vt:lpstr>The Water Cycle - Transpiration</vt:lpstr>
      <vt:lpstr>The Water Cycle - Condensation</vt:lpstr>
      <vt:lpstr>The Water Cycle - Precipitation</vt:lpstr>
      <vt:lpstr>The Water Cycle - Runoff</vt:lpstr>
      <vt:lpstr>The Water Cycle</vt:lpstr>
      <vt:lpstr>The Water Cycle - Watershed</vt:lpstr>
      <vt:lpstr>The Water Cycle</vt:lpstr>
      <vt:lpstr>The Water Cycle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Water Cycle</dc:title>
  <dc:creator>AGNEW Tiela [Southern River College]</dc:creator>
  <cp:lastModifiedBy>AGNEW Tiela [Southern River College]</cp:lastModifiedBy>
  <cp:revision>1</cp:revision>
  <dcterms:created xsi:type="dcterms:W3CDTF">2022-03-10T12:25:46Z</dcterms:created>
  <dcterms:modified xsi:type="dcterms:W3CDTF">2022-03-11T04:50:13Z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0x010100C8157990E5B9394AB60DC397E95032F9</vt:lpwstr>
  </property>
  <property fmtid="{D5CDD505-2E9C-101B-9397-08002B2CF9AE}" pid="3" name="xd_ProgID">
    <vt:lpwstr/>
  </property>
  <property fmtid="{D5CDD505-2E9C-101B-9397-08002B2CF9AE}" pid="4" name="_SourceUrl">
    <vt:lpwstr/>
  </property>
  <property fmtid="{D5CDD505-2E9C-101B-9397-08002B2CF9AE}" pid="5" name="_SharedFileIndex">
    <vt:lpwstr/>
  </property>
  <property fmtid="{D5CDD505-2E9C-101B-9397-08002B2CF9AE}" pid="6" name="ComplianceAssetId">
    <vt:lpwstr/>
  </property>
  <property fmtid="{D5CDD505-2E9C-101B-9397-08002B2CF9AE}" pid="7" name="TemplateUrl">
    <vt:lpwstr/>
  </property>
  <property fmtid="{D5CDD505-2E9C-101B-9397-08002B2CF9AE}" pid="8" name="_ExtendedDescription">
    <vt:lpwstr/>
  </property>
  <property fmtid="{D5CDD505-2E9C-101B-9397-08002B2CF9AE}" pid="9" name="TriggerFlowInfo">
    <vt:lpwstr/>
  </property>
  <property fmtid="{D5CDD505-2E9C-101B-9397-08002B2CF9AE}" pid="10" name="xd_Signature">
    <vt:bool>false</vt:bool>
  </property>
</Properties>
</file>